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84" r:id="rId3"/>
  </p:sldMasterIdLst>
  <p:notesMasterIdLst>
    <p:notesMasterId r:id="rId49"/>
  </p:notesMasterIdLst>
  <p:sldIdLst>
    <p:sldId id="293" r:id="rId4"/>
    <p:sldId id="438" r:id="rId5"/>
    <p:sldId id="301" r:id="rId6"/>
    <p:sldId id="487" r:id="rId7"/>
    <p:sldId id="300" r:id="rId8"/>
    <p:sldId id="303" r:id="rId9"/>
    <p:sldId id="488" r:id="rId10"/>
    <p:sldId id="489" r:id="rId11"/>
    <p:sldId id="490" r:id="rId12"/>
    <p:sldId id="306" r:id="rId13"/>
    <p:sldId id="307" r:id="rId14"/>
    <p:sldId id="256" r:id="rId15"/>
    <p:sldId id="456" r:id="rId16"/>
    <p:sldId id="457" r:id="rId17"/>
    <p:sldId id="458" r:id="rId18"/>
    <p:sldId id="459" r:id="rId19"/>
    <p:sldId id="460" r:id="rId20"/>
    <p:sldId id="461" r:id="rId21"/>
    <p:sldId id="462" r:id="rId22"/>
    <p:sldId id="463" r:id="rId23"/>
    <p:sldId id="464" r:id="rId24"/>
    <p:sldId id="484" r:id="rId25"/>
    <p:sldId id="486" r:id="rId26"/>
    <p:sldId id="295" r:id="rId27"/>
    <p:sldId id="296" r:id="rId28"/>
    <p:sldId id="478" r:id="rId29"/>
    <p:sldId id="305" r:id="rId30"/>
    <p:sldId id="479" r:id="rId31"/>
    <p:sldId id="480" r:id="rId32"/>
    <p:sldId id="481" r:id="rId33"/>
    <p:sldId id="434" r:id="rId34"/>
    <p:sldId id="314" r:id="rId35"/>
    <p:sldId id="430" r:id="rId36"/>
    <p:sldId id="454" r:id="rId37"/>
    <p:sldId id="369" r:id="rId38"/>
    <p:sldId id="370" r:id="rId39"/>
    <p:sldId id="373" r:id="rId40"/>
    <p:sldId id="372" r:id="rId41"/>
    <p:sldId id="371" r:id="rId42"/>
    <p:sldId id="374" r:id="rId43"/>
    <p:sldId id="375" r:id="rId44"/>
    <p:sldId id="376" r:id="rId45"/>
    <p:sldId id="377" r:id="rId46"/>
    <p:sldId id="380" r:id="rId47"/>
    <p:sldId id="382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2"/>
    <p:restoredTop sz="94686"/>
  </p:normalViewPr>
  <p:slideViewPr>
    <p:cSldViewPr snapToGrid="0" snapToObjects="1">
      <p:cViewPr varScale="1">
        <p:scale>
          <a:sx n="154" d="100"/>
          <a:sy n="154" d="100"/>
        </p:scale>
        <p:origin x="2442" y="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148F1A-9E9A-4EE0-A7BB-1C52CAC6574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C1E70E72-0AD9-40F5-9428-0E9ECD4FEE5C}">
      <dgm:prSet/>
      <dgm:spPr/>
      <dgm:t>
        <a:bodyPr/>
        <a:lstStyle/>
        <a:p>
          <a:r>
            <a:rPr lang="en-US"/>
            <a:t>Why do we mortgage our properties?</a:t>
          </a:r>
        </a:p>
      </dgm:t>
    </dgm:pt>
    <dgm:pt modelId="{A7D896E3-C783-4EE7-A60D-C1482C2CC783}" type="parTrans" cxnId="{75B9CD4F-2B13-4F9D-AE7A-C733336493EB}">
      <dgm:prSet/>
      <dgm:spPr/>
      <dgm:t>
        <a:bodyPr/>
        <a:lstStyle/>
        <a:p>
          <a:endParaRPr lang="en-US"/>
        </a:p>
      </dgm:t>
    </dgm:pt>
    <dgm:pt modelId="{8C307571-3888-4D2F-BBD1-A6DDDB0E0A75}" type="sibTrans" cxnId="{75B9CD4F-2B13-4F9D-AE7A-C733336493EB}">
      <dgm:prSet/>
      <dgm:spPr/>
      <dgm:t>
        <a:bodyPr/>
        <a:lstStyle/>
        <a:p>
          <a:endParaRPr lang="en-US"/>
        </a:p>
      </dgm:t>
    </dgm:pt>
    <dgm:pt modelId="{F155E0DD-C8F1-4C96-AD5E-91B9F0CAC9FD}">
      <dgm:prSet/>
      <dgm:spPr/>
      <dgm:t>
        <a:bodyPr/>
        <a:lstStyle/>
        <a:p>
          <a:r>
            <a:rPr lang="en-US"/>
            <a:t>How much debt should we put on a property?</a:t>
          </a:r>
        </a:p>
      </dgm:t>
    </dgm:pt>
    <dgm:pt modelId="{ACEC976D-82AF-4B05-9908-021456F70CF9}" type="parTrans" cxnId="{0793E1BC-9C1C-4254-9FC3-838E5F38E8F9}">
      <dgm:prSet/>
      <dgm:spPr/>
      <dgm:t>
        <a:bodyPr/>
        <a:lstStyle/>
        <a:p>
          <a:endParaRPr lang="en-US"/>
        </a:p>
      </dgm:t>
    </dgm:pt>
    <dgm:pt modelId="{6286A329-1267-406F-949D-F1E5F6F3ABE5}" type="sibTrans" cxnId="{0793E1BC-9C1C-4254-9FC3-838E5F38E8F9}">
      <dgm:prSet/>
      <dgm:spPr/>
      <dgm:t>
        <a:bodyPr/>
        <a:lstStyle/>
        <a:p>
          <a:endParaRPr lang="en-US"/>
        </a:p>
      </dgm:t>
    </dgm:pt>
    <dgm:pt modelId="{F47B33BE-9A65-43FA-8072-6518AE4EED40}">
      <dgm:prSet/>
      <dgm:spPr/>
      <dgm:t>
        <a:bodyPr/>
        <a:lstStyle/>
        <a:p>
          <a:r>
            <a:rPr lang="en-US"/>
            <a:t>How do we source mortgages?</a:t>
          </a:r>
        </a:p>
      </dgm:t>
    </dgm:pt>
    <dgm:pt modelId="{E592AB7F-F46F-45C0-8D86-1F5C31069245}" type="parTrans" cxnId="{AECC3007-9E9E-4D56-9055-507DB1701113}">
      <dgm:prSet/>
      <dgm:spPr/>
      <dgm:t>
        <a:bodyPr/>
        <a:lstStyle/>
        <a:p>
          <a:endParaRPr lang="en-US"/>
        </a:p>
      </dgm:t>
    </dgm:pt>
    <dgm:pt modelId="{BA77DA88-C273-442B-AAE6-FDCF248F1265}" type="sibTrans" cxnId="{AECC3007-9E9E-4D56-9055-507DB1701113}">
      <dgm:prSet/>
      <dgm:spPr/>
      <dgm:t>
        <a:bodyPr/>
        <a:lstStyle/>
        <a:p>
          <a:endParaRPr lang="en-US"/>
        </a:p>
      </dgm:t>
    </dgm:pt>
    <dgm:pt modelId="{2BA2EE81-A1D1-41D3-8FC1-E67EE5B01577}" type="pres">
      <dgm:prSet presAssocID="{E2148F1A-9E9A-4EE0-A7BB-1C52CAC6574E}" presName="root" presStyleCnt="0">
        <dgm:presLayoutVars>
          <dgm:dir/>
          <dgm:resizeHandles val="exact"/>
        </dgm:presLayoutVars>
      </dgm:prSet>
      <dgm:spPr/>
    </dgm:pt>
    <dgm:pt modelId="{98904F00-9E6A-4630-90B7-81C7C1904695}" type="pres">
      <dgm:prSet presAssocID="{C1E70E72-0AD9-40F5-9428-0E9ECD4FEE5C}" presName="compNode" presStyleCnt="0"/>
      <dgm:spPr/>
    </dgm:pt>
    <dgm:pt modelId="{95A60398-09F1-4CE7-9F03-BC1E065E69B5}" type="pres">
      <dgm:prSet presAssocID="{C1E70E72-0AD9-40F5-9428-0E9ECD4FEE5C}" presName="bgRect" presStyleLbl="bgShp" presStyleIdx="0" presStyleCnt="3"/>
      <dgm:spPr/>
    </dgm:pt>
    <dgm:pt modelId="{60A62501-39A5-466E-A698-56E294D169FB}" type="pres">
      <dgm:prSet presAssocID="{C1E70E72-0AD9-40F5-9428-0E9ECD4FEE5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urban scene"/>
        </a:ext>
      </dgm:extLst>
    </dgm:pt>
    <dgm:pt modelId="{DAF9D574-CF6B-4B37-9EC9-A90A662C31EA}" type="pres">
      <dgm:prSet presAssocID="{C1E70E72-0AD9-40F5-9428-0E9ECD4FEE5C}" presName="spaceRect" presStyleCnt="0"/>
      <dgm:spPr/>
    </dgm:pt>
    <dgm:pt modelId="{2857196A-D93E-421B-A0E5-097B8E5ECD2D}" type="pres">
      <dgm:prSet presAssocID="{C1E70E72-0AD9-40F5-9428-0E9ECD4FEE5C}" presName="parTx" presStyleLbl="revTx" presStyleIdx="0" presStyleCnt="3">
        <dgm:presLayoutVars>
          <dgm:chMax val="0"/>
          <dgm:chPref val="0"/>
        </dgm:presLayoutVars>
      </dgm:prSet>
      <dgm:spPr/>
    </dgm:pt>
    <dgm:pt modelId="{59733A6A-494B-4DD5-B456-83BC2C5FFF86}" type="pres">
      <dgm:prSet presAssocID="{8C307571-3888-4D2F-BBD1-A6DDDB0E0A75}" presName="sibTrans" presStyleCnt="0"/>
      <dgm:spPr/>
    </dgm:pt>
    <dgm:pt modelId="{613F8667-6985-4A48-B41F-66092FE03EBA}" type="pres">
      <dgm:prSet presAssocID="{F155E0DD-C8F1-4C96-AD5E-91B9F0CAC9FD}" presName="compNode" presStyleCnt="0"/>
      <dgm:spPr/>
    </dgm:pt>
    <dgm:pt modelId="{C865A73B-7C80-427D-B5EC-3CD7EB702E21}" type="pres">
      <dgm:prSet presAssocID="{F155E0DD-C8F1-4C96-AD5E-91B9F0CAC9FD}" presName="bgRect" presStyleLbl="bgShp" presStyleIdx="1" presStyleCnt="3"/>
      <dgm:spPr/>
    </dgm:pt>
    <dgm:pt modelId="{28B39FFD-DCE6-43A7-ADC0-5CE8316AEBE0}" type="pres">
      <dgm:prSet presAssocID="{F155E0DD-C8F1-4C96-AD5E-91B9F0CAC9F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9AF4CCB8-B6C5-4215-8A9F-0AA0438993D4}" type="pres">
      <dgm:prSet presAssocID="{F155E0DD-C8F1-4C96-AD5E-91B9F0CAC9FD}" presName="spaceRect" presStyleCnt="0"/>
      <dgm:spPr/>
    </dgm:pt>
    <dgm:pt modelId="{98DF02D8-839D-4CBA-B721-C575AB65CF7A}" type="pres">
      <dgm:prSet presAssocID="{F155E0DD-C8F1-4C96-AD5E-91B9F0CAC9FD}" presName="parTx" presStyleLbl="revTx" presStyleIdx="1" presStyleCnt="3">
        <dgm:presLayoutVars>
          <dgm:chMax val="0"/>
          <dgm:chPref val="0"/>
        </dgm:presLayoutVars>
      </dgm:prSet>
      <dgm:spPr/>
    </dgm:pt>
    <dgm:pt modelId="{79FCB3F9-7826-48FB-ACC6-7ED2AE475C92}" type="pres">
      <dgm:prSet presAssocID="{6286A329-1267-406F-949D-F1E5F6F3ABE5}" presName="sibTrans" presStyleCnt="0"/>
      <dgm:spPr/>
    </dgm:pt>
    <dgm:pt modelId="{A6D8FD0D-57B7-41BD-B24C-A7A62FC4BCAB}" type="pres">
      <dgm:prSet presAssocID="{F47B33BE-9A65-43FA-8072-6518AE4EED40}" presName="compNode" presStyleCnt="0"/>
      <dgm:spPr/>
    </dgm:pt>
    <dgm:pt modelId="{48C3DD3D-9FC6-4B7B-878A-64396993AF0E}" type="pres">
      <dgm:prSet presAssocID="{F47B33BE-9A65-43FA-8072-6518AE4EED40}" presName="bgRect" presStyleLbl="bgShp" presStyleIdx="2" presStyleCnt="3"/>
      <dgm:spPr/>
    </dgm:pt>
    <dgm:pt modelId="{9A005712-BE06-4611-9560-545D880BF633}" type="pres">
      <dgm:prSet presAssocID="{F47B33BE-9A65-43FA-8072-6518AE4EED4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terodactyl"/>
        </a:ext>
      </dgm:extLst>
    </dgm:pt>
    <dgm:pt modelId="{CD8E6512-7EBF-4C28-9D22-A2A3C009416B}" type="pres">
      <dgm:prSet presAssocID="{F47B33BE-9A65-43FA-8072-6518AE4EED40}" presName="spaceRect" presStyleCnt="0"/>
      <dgm:spPr/>
    </dgm:pt>
    <dgm:pt modelId="{54F5B348-009F-4A54-BC85-EAF5FDC190F1}" type="pres">
      <dgm:prSet presAssocID="{F47B33BE-9A65-43FA-8072-6518AE4EED4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ECC3007-9E9E-4D56-9055-507DB1701113}" srcId="{E2148F1A-9E9A-4EE0-A7BB-1C52CAC6574E}" destId="{F47B33BE-9A65-43FA-8072-6518AE4EED40}" srcOrd="2" destOrd="0" parTransId="{E592AB7F-F46F-45C0-8D86-1F5C31069245}" sibTransId="{BA77DA88-C273-442B-AAE6-FDCF248F1265}"/>
    <dgm:cxn modelId="{6303E23D-C99E-4B8B-B2B3-6C93B503153A}" type="presOf" srcId="{F47B33BE-9A65-43FA-8072-6518AE4EED40}" destId="{54F5B348-009F-4A54-BC85-EAF5FDC190F1}" srcOrd="0" destOrd="0" presId="urn:microsoft.com/office/officeart/2018/2/layout/IconVerticalSolidList"/>
    <dgm:cxn modelId="{D59C7961-0FEB-44DC-A60C-9B4508155525}" type="presOf" srcId="{F155E0DD-C8F1-4C96-AD5E-91B9F0CAC9FD}" destId="{98DF02D8-839D-4CBA-B721-C575AB65CF7A}" srcOrd="0" destOrd="0" presId="urn:microsoft.com/office/officeart/2018/2/layout/IconVerticalSolidList"/>
    <dgm:cxn modelId="{75B9CD4F-2B13-4F9D-AE7A-C733336493EB}" srcId="{E2148F1A-9E9A-4EE0-A7BB-1C52CAC6574E}" destId="{C1E70E72-0AD9-40F5-9428-0E9ECD4FEE5C}" srcOrd="0" destOrd="0" parTransId="{A7D896E3-C783-4EE7-A60D-C1482C2CC783}" sibTransId="{8C307571-3888-4D2F-BBD1-A6DDDB0E0A75}"/>
    <dgm:cxn modelId="{F1A103AE-0A27-4830-860F-B8C9BE5054B7}" type="presOf" srcId="{E2148F1A-9E9A-4EE0-A7BB-1C52CAC6574E}" destId="{2BA2EE81-A1D1-41D3-8FC1-E67EE5B01577}" srcOrd="0" destOrd="0" presId="urn:microsoft.com/office/officeart/2018/2/layout/IconVerticalSolidList"/>
    <dgm:cxn modelId="{0793E1BC-9C1C-4254-9FC3-838E5F38E8F9}" srcId="{E2148F1A-9E9A-4EE0-A7BB-1C52CAC6574E}" destId="{F155E0DD-C8F1-4C96-AD5E-91B9F0CAC9FD}" srcOrd="1" destOrd="0" parTransId="{ACEC976D-82AF-4B05-9908-021456F70CF9}" sibTransId="{6286A329-1267-406F-949D-F1E5F6F3ABE5}"/>
    <dgm:cxn modelId="{F401E4C8-6E87-4C14-BA28-22E59CF79B64}" type="presOf" srcId="{C1E70E72-0AD9-40F5-9428-0E9ECD4FEE5C}" destId="{2857196A-D93E-421B-A0E5-097B8E5ECD2D}" srcOrd="0" destOrd="0" presId="urn:microsoft.com/office/officeart/2018/2/layout/IconVerticalSolidList"/>
    <dgm:cxn modelId="{1A231694-4DF2-435F-9AC7-46D4A51FD389}" type="presParOf" srcId="{2BA2EE81-A1D1-41D3-8FC1-E67EE5B01577}" destId="{98904F00-9E6A-4630-90B7-81C7C1904695}" srcOrd="0" destOrd="0" presId="urn:microsoft.com/office/officeart/2018/2/layout/IconVerticalSolidList"/>
    <dgm:cxn modelId="{52123FBD-EE3B-4130-8E1A-730A659A3D96}" type="presParOf" srcId="{98904F00-9E6A-4630-90B7-81C7C1904695}" destId="{95A60398-09F1-4CE7-9F03-BC1E065E69B5}" srcOrd="0" destOrd="0" presId="urn:microsoft.com/office/officeart/2018/2/layout/IconVerticalSolidList"/>
    <dgm:cxn modelId="{DC74716E-50C4-4A85-BEDD-D9155E0D8F7A}" type="presParOf" srcId="{98904F00-9E6A-4630-90B7-81C7C1904695}" destId="{60A62501-39A5-466E-A698-56E294D169FB}" srcOrd="1" destOrd="0" presId="urn:microsoft.com/office/officeart/2018/2/layout/IconVerticalSolidList"/>
    <dgm:cxn modelId="{01276DB2-7FCF-4ADE-A965-4465EC10D9E6}" type="presParOf" srcId="{98904F00-9E6A-4630-90B7-81C7C1904695}" destId="{DAF9D574-CF6B-4B37-9EC9-A90A662C31EA}" srcOrd="2" destOrd="0" presId="urn:microsoft.com/office/officeart/2018/2/layout/IconVerticalSolidList"/>
    <dgm:cxn modelId="{9B0922E5-5F14-4BFF-9AF5-C1ED6C5FF6EA}" type="presParOf" srcId="{98904F00-9E6A-4630-90B7-81C7C1904695}" destId="{2857196A-D93E-421B-A0E5-097B8E5ECD2D}" srcOrd="3" destOrd="0" presId="urn:microsoft.com/office/officeart/2018/2/layout/IconVerticalSolidList"/>
    <dgm:cxn modelId="{2E429B51-F645-400C-94F8-4EC9BD32DB0B}" type="presParOf" srcId="{2BA2EE81-A1D1-41D3-8FC1-E67EE5B01577}" destId="{59733A6A-494B-4DD5-B456-83BC2C5FFF86}" srcOrd="1" destOrd="0" presId="urn:microsoft.com/office/officeart/2018/2/layout/IconVerticalSolidList"/>
    <dgm:cxn modelId="{B145E378-A829-473E-B74C-B3758EB7A380}" type="presParOf" srcId="{2BA2EE81-A1D1-41D3-8FC1-E67EE5B01577}" destId="{613F8667-6985-4A48-B41F-66092FE03EBA}" srcOrd="2" destOrd="0" presId="urn:microsoft.com/office/officeart/2018/2/layout/IconVerticalSolidList"/>
    <dgm:cxn modelId="{589807AA-37F1-4581-9A5F-7B8A2D3E80A3}" type="presParOf" srcId="{613F8667-6985-4A48-B41F-66092FE03EBA}" destId="{C865A73B-7C80-427D-B5EC-3CD7EB702E21}" srcOrd="0" destOrd="0" presId="urn:microsoft.com/office/officeart/2018/2/layout/IconVerticalSolidList"/>
    <dgm:cxn modelId="{D721726C-2C50-4190-B485-836553636DFD}" type="presParOf" srcId="{613F8667-6985-4A48-B41F-66092FE03EBA}" destId="{28B39FFD-DCE6-43A7-ADC0-5CE8316AEBE0}" srcOrd="1" destOrd="0" presId="urn:microsoft.com/office/officeart/2018/2/layout/IconVerticalSolidList"/>
    <dgm:cxn modelId="{7EBE3168-A978-4857-8F6B-E42063AFDCCE}" type="presParOf" srcId="{613F8667-6985-4A48-B41F-66092FE03EBA}" destId="{9AF4CCB8-B6C5-4215-8A9F-0AA0438993D4}" srcOrd="2" destOrd="0" presId="urn:microsoft.com/office/officeart/2018/2/layout/IconVerticalSolidList"/>
    <dgm:cxn modelId="{42458EE8-6FFA-4B2A-B366-9C94EB71D3F2}" type="presParOf" srcId="{613F8667-6985-4A48-B41F-66092FE03EBA}" destId="{98DF02D8-839D-4CBA-B721-C575AB65CF7A}" srcOrd="3" destOrd="0" presId="urn:microsoft.com/office/officeart/2018/2/layout/IconVerticalSolidList"/>
    <dgm:cxn modelId="{CDC75430-734E-4047-A6CA-97788356F52D}" type="presParOf" srcId="{2BA2EE81-A1D1-41D3-8FC1-E67EE5B01577}" destId="{79FCB3F9-7826-48FB-ACC6-7ED2AE475C92}" srcOrd="3" destOrd="0" presId="urn:microsoft.com/office/officeart/2018/2/layout/IconVerticalSolidList"/>
    <dgm:cxn modelId="{BDC9AF8C-DD31-4F3E-91BD-387FB0258E26}" type="presParOf" srcId="{2BA2EE81-A1D1-41D3-8FC1-E67EE5B01577}" destId="{A6D8FD0D-57B7-41BD-B24C-A7A62FC4BCAB}" srcOrd="4" destOrd="0" presId="urn:microsoft.com/office/officeart/2018/2/layout/IconVerticalSolidList"/>
    <dgm:cxn modelId="{5CD7D2F3-3C41-4093-A813-590ABA9A9692}" type="presParOf" srcId="{A6D8FD0D-57B7-41BD-B24C-A7A62FC4BCAB}" destId="{48C3DD3D-9FC6-4B7B-878A-64396993AF0E}" srcOrd="0" destOrd="0" presId="urn:microsoft.com/office/officeart/2018/2/layout/IconVerticalSolidList"/>
    <dgm:cxn modelId="{3A9A038D-DE3D-427D-B4AE-C8CB6DC71B76}" type="presParOf" srcId="{A6D8FD0D-57B7-41BD-B24C-A7A62FC4BCAB}" destId="{9A005712-BE06-4611-9560-545D880BF633}" srcOrd="1" destOrd="0" presId="urn:microsoft.com/office/officeart/2018/2/layout/IconVerticalSolidList"/>
    <dgm:cxn modelId="{A372DF89-9FAE-49D4-93FD-D4418BD73FEA}" type="presParOf" srcId="{A6D8FD0D-57B7-41BD-B24C-A7A62FC4BCAB}" destId="{CD8E6512-7EBF-4C28-9D22-A2A3C009416B}" srcOrd="2" destOrd="0" presId="urn:microsoft.com/office/officeart/2018/2/layout/IconVerticalSolidList"/>
    <dgm:cxn modelId="{6EEA0057-62FB-46FD-B76E-2D0C5ABF6624}" type="presParOf" srcId="{A6D8FD0D-57B7-41BD-B24C-A7A62FC4BCAB}" destId="{54F5B348-009F-4A54-BC85-EAF5FDC190F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9A113C-6023-4F0D-A6BF-7CE9E36BC221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8491E91-0BBB-44F6-ACA6-B3C26C793948}">
      <dgm:prSet/>
      <dgm:spPr/>
      <dgm:t>
        <a:bodyPr/>
        <a:lstStyle/>
        <a:p>
          <a:r>
            <a:rPr lang="en-US"/>
            <a:t>To increase the equity we have available</a:t>
          </a:r>
        </a:p>
      </dgm:t>
    </dgm:pt>
    <dgm:pt modelId="{156BC99D-1EAB-49B4-A35F-425D365D7463}" type="parTrans" cxnId="{D00A1EEA-C16E-4CEE-B72D-87DC556A5331}">
      <dgm:prSet/>
      <dgm:spPr/>
      <dgm:t>
        <a:bodyPr/>
        <a:lstStyle/>
        <a:p>
          <a:endParaRPr lang="en-US"/>
        </a:p>
      </dgm:t>
    </dgm:pt>
    <dgm:pt modelId="{AD74D497-EE87-4413-A3B8-9E5B17026CFA}" type="sibTrans" cxnId="{D00A1EEA-C16E-4CEE-B72D-87DC556A5331}">
      <dgm:prSet/>
      <dgm:spPr/>
      <dgm:t>
        <a:bodyPr/>
        <a:lstStyle/>
        <a:p>
          <a:endParaRPr lang="en-US"/>
        </a:p>
      </dgm:t>
    </dgm:pt>
    <dgm:pt modelId="{216C6EDF-6770-47E4-8BA8-CD35D54FFA74}">
      <dgm:prSet/>
      <dgm:spPr/>
      <dgm:t>
        <a:bodyPr/>
        <a:lstStyle/>
        <a:p>
          <a:r>
            <a:rPr lang="en-US" dirty="0"/>
            <a:t>Most developers have a finite supply of equity</a:t>
          </a:r>
        </a:p>
      </dgm:t>
    </dgm:pt>
    <dgm:pt modelId="{2F97B557-FA4A-4B49-846E-AB6CA95C9AF5}" type="parTrans" cxnId="{A7454FE0-D8CF-4E5B-B5F7-D9F09E09F89B}">
      <dgm:prSet/>
      <dgm:spPr/>
      <dgm:t>
        <a:bodyPr/>
        <a:lstStyle/>
        <a:p>
          <a:endParaRPr lang="en-US"/>
        </a:p>
      </dgm:t>
    </dgm:pt>
    <dgm:pt modelId="{B735A9D5-2D6E-4E82-9C70-3A1A6B7E9538}" type="sibTrans" cxnId="{A7454FE0-D8CF-4E5B-B5F7-D9F09E09F89B}">
      <dgm:prSet/>
      <dgm:spPr/>
      <dgm:t>
        <a:bodyPr/>
        <a:lstStyle/>
        <a:p>
          <a:endParaRPr lang="en-US"/>
        </a:p>
      </dgm:t>
    </dgm:pt>
    <dgm:pt modelId="{6FDC957B-344B-4AFE-9AD6-561D13B82896}">
      <dgm:prSet/>
      <dgm:spPr/>
      <dgm:t>
        <a:bodyPr/>
        <a:lstStyle/>
        <a:p>
          <a:r>
            <a:rPr lang="en-US"/>
            <a:t>To increase the amount of the deal we “own”</a:t>
          </a:r>
        </a:p>
      </dgm:t>
    </dgm:pt>
    <dgm:pt modelId="{E24F86CB-030B-439A-B789-DA36011FCF4D}" type="parTrans" cxnId="{99926950-19D3-4A92-BA1A-9FF096DE86AC}">
      <dgm:prSet/>
      <dgm:spPr/>
      <dgm:t>
        <a:bodyPr/>
        <a:lstStyle/>
        <a:p>
          <a:endParaRPr lang="en-US"/>
        </a:p>
      </dgm:t>
    </dgm:pt>
    <dgm:pt modelId="{31B251AB-9586-4BE2-A691-E38A2851795D}" type="sibTrans" cxnId="{99926950-19D3-4A92-BA1A-9FF096DE86AC}">
      <dgm:prSet/>
      <dgm:spPr/>
      <dgm:t>
        <a:bodyPr/>
        <a:lstStyle/>
        <a:p>
          <a:endParaRPr lang="en-US"/>
        </a:p>
      </dgm:t>
    </dgm:pt>
    <dgm:pt modelId="{EBAA3837-1DE2-44DF-8BC5-DE20CDC9BBF7}">
      <dgm:prSet/>
      <dgm:spPr/>
      <dgm:t>
        <a:bodyPr/>
        <a:lstStyle/>
        <a:p>
          <a:r>
            <a:rPr lang="en-US" dirty="0"/>
            <a:t>Example, if the sponsor is investing $200,000 in property that costs $1 Million, and can borrow 50%, the percentage ownership increases from 20% to 40%.</a:t>
          </a:r>
        </a:p>
      </dgm:t>
    </dgm:pt>
    <dgm:pt modelId="{CA0B127D-11E9-4AB6-8ABE-B03043B5F816}" type="parTrans" cxnId="{F71F5BB8-26FB-48ED-AA6F-D3AD32E93E9F}">
      <dgm:prSet/>
      <dgm:spPr/>
      <dgm:t>
        <a:bodyPr/>
        <a:lstStyle/>
        <a:p>
          <a:endParaRPr lang="en-US"/>
        </a:p>
      </dgm:t>
    </dgm:pt>
    <dgm:pt modelId="{255E6BBA-3863-4014-9B2D-D5397ABF8837}" type="sibTrans" cxnId="{F71F5BB8-26FB-48ED-AA6F-D3AD32E93E9F}">
      <dgm:prSet/>
      <dgm:spPr/>
      <dgm:t>
        <a:bodyPr/>
        <a:lstStyle/>
        <a:p>
          <a:endParaRPr lang="en-US"/>
        </a:p>
      </dgm:t>
    </dgm:pt>
    <dgm:pt modelId="{233CE6C6-B9FA-453C-8C91-EE1A259A10AA}">
      <dgm:prSet/>
      <dgm:spPr/>
      <dgm:t>
        <a:bodyPr/>
        <a:lstStyle/>
        <a:p>
          <a:r>
            <a:rPr lang="en-US" dirty="0"/>
            <a:t>Note – Sponsor % ownership only increases if they are investing their own equity</a:t>
          </a:r>
        </a:p>
      </dgm:t>
    </dgm:pt>
    <dgm:pt modelId="{0C9ECD7B-6904-4DE6-A421-9F6980FBF4D7}" type="parTrans" cxnId="{244FAAAE-098D-4453-B690-ABCF34630A39}">
      <dgm:prSet/>
      <dgm:spPr/>
      <dgm:t>
        <a:bodyPr/>
        <a:lstStyle/>
        <a:p>
          <a:endParaRPr lang="en-US"/>
        </a:p>
      </dgm:t>
    </dgm:pt>
    <dgm:pt modelId="{57C8C4B8-835D-47D0-BB89-0D3A400182F8}" type="sibTrans" cxnId="{244FAAAE-098D-4453-B690-ABCF34630A39}">
      <dgm:prSet/>
      <dgm:spPr/>
      <dgm:t>
        <a:bodyPr/>
        <a:lstStyle/>
        <a:p>
          <a:endParaRPr lang="en-US"/>
        </a:p>
      </dgm:t>
    </dgm:pt>
    <dgm:pt modelId="{0CE97D17-2F73-4121-9DB6-A01E5769053A}">
      <dgm:prSet/>
      <dgm:spPr/>
      <dgm:t>
        <a:bodyPr/>
        <a:lstStyle/>
        <a:p>
          <a:r>
            <a:rPr lang="en-US"/>
            <a:t>To increase our returns</a:t>
          </a:r>
        </a:p>
      </dgm:t>
    </dgm:pt>
    <dgm:pt modelId="{A371AB8E-5D94-419F-AAE8-BE9421FB1CED}" type="parTrans" cxnId="{F15101D8-FC59-45E7-B0AD-D7CF837A39C9}">
      <dgm:prSet/>
      <dgm:spPr/>
      <dgm:t>
        <a:bodyPr/>
        <a:lstStyle/>
        <a:p>
          <a:endParaRPr lang="en-US"/>
        </a:p>
      </dgm:t>
    </dgm:pt>
    <dgm:pt modelId="{492E2ECC-BFDA-4285-A3E1-8BCCB5B436F1}" type="sibTrans" cxnId="{F15101D8-FC59-45E7-B0AD-D7CF837A39C9}">
      <dgm:prSet/>
      <dgm:spPr/>
      <dgm:t>
        <a:bodyPr/>
        <a:lstStyle/>
        <a:p>
          <a:endParaRPr lang="en-US"/>
        </a:p>
      </dgm:t>
    </dgm:pt>
    <dgm:pt modelId="{CC455CBF-2F60-40D6-A120-7E1E4620CAE0}">
      <dgm:prSet/>
      <dgm:spPr/>
      <dgm:t>
        <a:bodyPr/>
        <a:lstStyle/>
        <a:p>
          <a:r>
            <a:rPr lang="en-US" dirty="0"/>
            <a:t>Positive leverage</a:t>
          </a:r>
        </a:p>
      </dgm:t>
    </dgm:pt>
    <dgm:pt modelId="{BE26C40D-CE2F-4BA7-A00E-13F8A70A6916}" type="parTrans" cxnId="{A210D96D-22D0-4A07-BE62-0A50430C4A90}">
      <dgm:prSet/>
      <dgm:spPr/>
      <dgm:t>
        <a:bodyPr/>
        <a:lstStyle/>
        <a:p>
          <a:endParaRPr lang="en-US"/>
        </a:p>
      </dgm:t>
    </dgm:pt>
    <dgm:pt modelId="{84E8EDC9-A67B-47D4-8E90-51DC13D7D6E5}" type="sibTrans" cxnId="{A210D96D-22D0-4A07-BE62-0A50430C4A90}">
      <dgm:prSet/>
      <dgm:spPr/>
      <dgm:t>
        <a:bodyPr/>
        <a:lstStyle/>
        <a:p>
          <a:endParaRPr lang="en-US"/>
        </a:p>
      </dgm:t>
    </dgm:pt>
    <dgm:pt modelId="{3F5D1F57-C932-45D4-93A9-E391495A5B2F}" type="pres">
      <dgm:prSet presAssocID="{8B9A113C-6023-4F0D-A6BF-7CE9E36BC221}" presName="Name0" presStyleCnt="0">
        <dgm:presLayoutVars>
          <dgm:dir/>
          <dgm:animLvl val="lvl"/>
          <dgm:resizeHandles val="exact"/>
        </dgm:presLayoutVars>
      </dgm:prSet>
      <dgm:spPr/>
    </dgm:pt>
    <dgm:pt modelId="{30FF9075-B460-4E2C-A3ED-D9B1AF753DED}" type="pres">
      <dgm:prSet presAssocID="{48491E91-0BBB-44F6-ACA6-B3C26C793948}" presName="linNode" presStyleCnt="0"/>
      <dgm:spPr/>
    </dgm:pt>
    <dgm:pt modelId="{829F465C-2AEB-4F1A-8EE7-9BCB68F43CDE}" type="pres">
      <dgm:prSet presAssocID="{48491E91-0BBB-44F6-ACA6-B3C26C793948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5F900D3A-8F39-49F2-B9DA-177332261995}" type="pres">
      <dgm:prSet presAssocID="{48491E91-0BBB-44F6-ACA6-B3C26C793948}" presName="descendantText" presStyleLbl="alignAccFollowNode1" presStyleIdx="0" presStyleCnt="3">
        <dgm:presLayoutVars>
          <dgm:bulletEnabled val="1"/>
        </dgm:presLayoutVars>
      </dgm:prSet>
      <dgm:spPr/>
    </dgm:pt>
    <dgm:pt modelId="{54A35DD0-DADA-424E-9C4C-C9CFFEECE8F8}" type="pres">
      <dgm:prSet presAssocID="{AD74D497-EE87-4413-A3B8-9E5B17026CFA}" presName="sp" presStyleCnt="0"/>
      <dgm:spPr/>
    </dgm:pt>
    <dgm:pt modelId="{425DCE0E-0724-4A32-8B33-A375095BE4DB}" type="pres">
      <dgm:prSet presAssocID="{6FDC957B-344B-4AFE-9AD6-561D13B82896}" presName="linNode" presStyleCnt="0"/>
      <dgm:spPr/>
    </dgm:pt>
    <dgm:pt modelId="{F0385476-526A-4982-AE42-5DF31E9B57AF}" type="pres">
      <dgm:prSet presAssocID="{6FDC957B-344B-4AFE-9AD6-561D13B82896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EF987B44-E91F-48E5-85F4-C2B84EC2E727}" type="pres">
      <dgm:prSet presAssocID="{6FDC957B-344B-4AFE-9AD6-561D13B82896}" presName="descendantText" presStyleLbl="alignAccFollowNode1" presStyleIdx="1" presStyleCnt="3">
        <dgm:presLayoutVars>
          <dgm:bulletEnabled val="1"/>
        </dgm:presLayoutVars>
      </dgm:prSet>
      <dgm:spPr/>
    </dgm:pt>
    <dgm:pt modelId="{8DFECD9E-DAC2-4859-90B0-51531CCAE816}" type="pres">
      <dgm:prSet presAssocID="{31B251AB-9586-4BE2-A691-E38A2851795D}" presName="sp" presStyleCnt="0"/>
      <dgm:spPr/>
    </dgm:pt>
    <dgm:pt modelId="{8CCBA18A-5162-42CE-96FD-A329C407A926}" type="pres">
      <dgm:prSet presAssocID="{0CE97D17-2F73-4121-9DB6-A01E5769053A}" presName="linNode" presStyleCnt="0"/>
      <dgm:spPr/>
    </dgm:pt>
    <dgm:pt modelId="{40C4B8DD-76CB-468C-B92B-38D938DA8FE9}" type="pres">
      <dgm:prSet presAssocID="{0CE97D17-2F73-4121-9DB6-A01E5769053A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EC965FD3-5896-4824-9B7C-8A8D4E090DD7}" type="pres">
      <dgm:prSet presAssocID="{0CE97D17-2F73-4121-9DB6-A01E5769053A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3E194E03-69C7-44BA-AE08-BD79E4CD824D}" type="presOf" srcId="{8B9A113C-6023-4F0D-A6BF-7CE9E36BC221}" destId="{3F5D1F57-C932-45D4-93A9-E391495A5B2F}" srcOrd="0" destOrd="0" presId="urn:microsoft.com/office/officeart/2005/8/layout/vList5"/>
    <dgm:cxn modelId="{C950B315-714B-4D54-80AD-E2888C90ECC4}" type="presOf" srcId="{233CE6C6-B9FA-453C-8C91-EE1A259A10AA}" destId="{EF987B44-E91F-48E5-85F4-C2B84EC2E727}" srcOrd="0" destOrd="1" presId="urn:microsoft.com/office/officeart/2005/8/layout/vList5"/>
    <dgm:cxn modelId="{0ACCBD5B-174D-4C56-8B78-C7808D46A162}" type="presOf" srcId="{EBAA3837-1DE2-44DF-8BC5-DE20CDC9BBF7}" destId="{EF987B44-E91F-48E5-85F4-C2B84EC2E727}" srcOrd="0" destOrd="0" presId="urn:microsoft.com/office/officeart/2005/8/layout/vList5"/>
    <dgm:cxn modelId="{8F909168-87E0-4C2B-AF9E-200E33BC16CC}" type="presOf" srcId="{216C6EDF-6770-47E4-8BA8-CD35D54FFA74}" destId="{5F900D3A-8F39-49F2-B9DA-177332261995}" srcOrd="0" destOrd="0" presId="urn:microsoft.com/office/officeart/2005/8/layout/vList5"/>
    <dgm:cxn modelId="{C560F56C-3EB2-408E-8032-A3333CAE856E}" type="presOf" srcId="{6FDC957B-344B-4AFE-9AD6-561D13B82896}" destId="{F0385476-526A-4982-AE42-5DF31E9B57AF}" srcOrd="0" destOrd="0" presId="urn:microsoft.com/office/officeart/2005/8/layout/vList5"/>
    <dgm:cxn modelId="{A210D96D-22D0-4A07-BE62-0A50430C4A90}" srcId="{0CE97D17-2F73-4121-9DB6-A01E5769053A}" destId="{CC455CBF-2F60-40D6-A120-7E1E4620CAE0}" srcOrd="0" destOrd="0" parTransId="{BE26C40D-CE2F-4BA7-A00E-13F8A70A6916}" sibTransId="{84E8EDC9-A67B-47D4-8E90-51DC13D7D6E5}"/>
    <dgm:cxn modelId="{99926950-19D3-4A92-BA1A-9FF096DE86AC}" srcId="{8B9A113C-6023-4F0D-A6BF-7CE9E36BC221}" destId="{6FDC957B-344B-4AFE-9AD6-561D13B82896}" srcOrd="1" destOrd="0" parTransId="{E24F86CB-030B-439A-B789-DA36011FCF4D}" sibTransId="{31B251AB-9586-4BE2-A691-E38A2851795D}"/>
    <dgm:cxn modelId="{CA3CC87A-5330-4611-B167-8E4CBC9CB76A}" type="presOf" srcId="{0CE97D17-2F73-4121-9DB6-A01E5769053A}" destId="{40C4B8DD-76CB-468C-B92B-38D938DA8FE9}" srcOrd="0" destOrd="0" presId="urn:microsoft.com/office/officeart/2005/8/layout/vList5"/>
    <dgm:cxn modelId="{CC146D7C-ED90-4852-8017-2ECBCD9B8687}" type="presOf" srcId="{48491E91-0BBB-44F6-ACA6-B3C26C793948}" destId="{829F465C-2AEB-4F1A-8EE7-9BCB68F43CDE}" srcOrd="0" destOrd="0" presId="urn:microsoft.com/office/officeart/2005/8/layout/vList5"/>
    <dgm:cxn modelId="{A881B099-4704-4F07-8C82-A0AA01D8F8A3}" type="presOf" srcId="{CC455CBF-2F60-40D6-A120-7E1E4620CAE0}" destId="{EC965FD3-5896-4824-9B7C-8A8D4E090DD7}" srcOrd="0" destOrd="0" presId="urn:microsoft.com/office/officeart/2005/8/layout/vList5"/>
    <dgm:cxn modelId="{244FAAAE-098D-4453-B690-ABCF34630A39}" srcId="{EBAA3837-1DE2-44DF-8BC5-DE20CDC9BBF7}" destId="{233CE6C6-B9FA-453C-8C91-EE1A259A10AA}" srcOrd="0" destOrd="0" parTransId="{0C9ECD7B-6904-4DE6-A421-9F6980FBF4D7}" sibTransId="{57C8C4B8-835D-47D0-BB89-0D3A400182F8}"/>
    <dgm:cxn modelId="{F71F5BB8-26FB-48ED-AA6F-D3AD32E93E9F}" srcId="{6FDC957B-344B-4AFE-9AD6-561D13B82896}" destId="{EBAA3837-1DE2-44DF-8BC5-DE20CDC9BBF7}" srcOrd="0" destOrd="0" parTransId="{CA0B127D-11E9-4AB6-8ABE-B03043B5F816}" sibTransId="{255E6BBA-3863-4014-9B2D-D5397ABF8837}"/>
    <dgm:cxn modelId="{F15101D8-FC59-45E7-B0AD-D7CF837A39C9}" srcId="{8B9A113C-6023-4F0D-A6BF-7CE9E36BC221}" destId="{0CE97D17-2F73-4121-9DB6-A01E5769053A}" srcOrd="2" destOrd="0" parTransId="{A371AB8E-5D94-419F-AAE8-BE9421FB1CED}" sibTransId="{492E2ECC-BFDA-4285-A3E1-8BCCB5B436F1}"/>
    <dgm:cxn modelId="{A7454FE0-D8CF-4E5B-B5F7-D9F09E09F89B}" srcId="{48491E91-0BBB-44F6-ACA6-B3C26C793948}" destId="{216C6EDF-6770-47E4-8BA8-CD35D54FFA74}" srcOrd="0" destOrd="0" parTransId="{2F97B557-FA4A-4B49-846E-AB6CA95C9AF5}" sibTransId="{B735A9D5-2D6E-4E82-9C70-3A1A6B7E9538}"/>
    <dgm:cxn modelId="{D00A1EEA-C16E-4CEE-B72D-87DC556A5331}" srcId="{8B9A113C-6023-4F0D-A6BF-7CE9E36BC221}" destId="{48491E91-0BBB-44F6-ACA6-B3C26C793948}" srcOrd="0" destOrd="0" parTransId="{156BC99D-1EAB-49B4-A35F-425D365D7463}" sibTransId="{AD74D497-EE87-4413-A3B8-9E5B17026CFA}"/>
    <dgm:cxn modelId="{70B45699-21AD-4561-8548-ED47FCDA42CD}" type="presParOf" srcId="{3F5D1F57-C932-45D4-93A9-E391495A5B2F}" destId="{30FF9075-B460-4E2C-A3ED-D9B1AF753DED}" srcOrd="0" destOrd="0" presId="urn:microsoft.com/office/officeart/2005/8/layout/vList5"/>
    <dgm:cxn modelId="{C67A7228-4A18-4495-A885-1D47E2904AF3}" type="presParOf" srcId="{30FF9075-B460-4E2C-A3ED-D9B1AF753DED}" destId="{829F465C-2AEB-4F1A-8EE7-9BCB68F43CDE}" srcOrd="0" destOrd="0" presId="urn:microsoft.com/office/officeart/2005/8/layout/vList5"/>
    <dgm:cxn modelId="{3B1B7AD3-D3C9-4C98-AFCB-BBBD63529010}" type="presParOf" srcId="{30FF9075-B460-4E2C-A3ED-D9B1AF753DED}" destId="{5F900D3A-8F39-49F2-B9DA-177332261995}" srcOrd="1" destOrd="0" presId="urn:microsoft.com/office/officeart/2005/8/layout/vList5"/>
    <dgm:cxn modelId="{A1FF6C07-8F73-4CAD-A3FC-51E44F303349}" type="presParOf" srcId="{3F5D1F57-C932-45D4-93A9-E391495A5B2F}" destId="{54A35DD0-DADA-424E-9C4C-C9CFFEECE8F8}" srcOrd="1" destOrd="0" presId="urn:microsoft.com/office/officeart/2005/8/layout/vList5"/>
    <dgm:cxn modelId="{539B9EA3-FE71-40F3-9CFA-EC127704A769}" type="presParOf" srcId="{3F5D1F57-C932-45D4-93A9-E391495A5B2F}" destId="{425DCE0E-0724-4A32-8B33-A375095BE4DB}" srcOrd="2" destOrd="0" presId="urn:microsoft.com/office/officeart/2005/8/layout/vList5"/>
    <dgm:cxn modelId="{6E87860A-FFAB-4B22-B16C-07DC0F4252B7}" type="presParOf" srcId="{425DCE0E-0724-4A32-8B33-A375095BE4DB}" destId="{F0385476-526A-4982-AE42-5DF31E9B57AF}" srcOrd="0" destOrd="0" presId="urn:microsoft.com/office/officeart/2005/8/layout/vList5"/>
    <dgm:cxn modelId="{1BC89608-8256-4C7C-B98F-6610EA81A680}" type="presParOf" srcId="{425DCE0E-0724-4A32-8B33-A375095BE4DB}" destId="{EF987B44-E91F-48E5-85F4-C2B84EC2E727}" srcOrd="1" destOrd="0" presId="urn:microsoft.com/office/officeart/2005/8/layout/vList5"/>
    <dgm:cxn modelId="{CD0D08EF-9925-4D26-A032-900F7BBA190A}" type="presParOf" srcId="{3F5D1F57-C932-45D4-93A9-E391495A5B2F}" destId="{8DFECD9E-DAC2-4859-90B0-51531CCAE816}" srcOrd="3" destOrd="0" presId="urn:microsoft.com/office/officeart/2005/8/layout/vList5"/>
    <dgm:cxn modelId="{24876D76-1F1C-4720-A82A-209B608404B9}" type="presParOf" srcId="{3F5D1F57-C932-45D4-93A9-E391495A5B2F}" destId="{8CCBA18A-5162-42CE-96FD-A329C407A926}" srcOrd="4" destOrd="0" presId="urn:microsoft.com/office/officeart/2005/8/layout/vList5"/>
    <dgm:cxn modelId="{B4374BD0-EB48-4AE0-A94F-F6E1A78785F2}" type="presParOf" srcId="{8CCBA18A-5162-42CE-96FD-A329C407A926}" destId="{40C4B8DD-76CB-468C-B92B-38D938DA8FE9}" srcOrd="0" destOrd="0" presId="urn:microsoft.com/office/officeart/2005/8/layout/vList5"/>
    <dgm:cxn modelId="{44C3FE07-A107-4C91-BF38-1279EA768F71}" type="presParOf" srcId="{8CCBA18A-5162-42CE-96FD-A329C407A926}" destId="{EC965FD3-5896-4824-9B7C-8A8D4E090DD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860F34-DC1D-4527-BF16-826EDBA2354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AF4E9D6-6716-4FEA-98D8-A26C2B150713}">
      <dgm:prSet/>
      <dgm:spPr/>
      <dgm:t>
        <a:bodyPr/>
        <a:lstStyle/>
        <a:p>
          <a:r>
            <a:rPr lang="en-US" dirty="0"/>
            <a:t>Depends on the project and your risk level</a:t>
          </a:r>
        </a:p>
      </dgm:t>
    </dgm:pt>
    <dgm:pt modelId="{7AE77DA7-7D06-452A-B147-AA542A8FD1B0}" type="parTrans" cxnId="{CAF9A7DA-CC1B-4000-BEB2-82F38C3E8474}">
      <dgm:prSet/>
      <dgm:spPr/>
      <dgm:t>
        <a:bodyPr/>
        <a:lstStyle/>
        <a:p>
          <a:endParaRPr lang="en-US"/>
        </a:p>
      </dgm:t>
    </dgm:pt>
    <dgm:pt modelId="{632355B6-5B77-41EF-B087-743208C0FF2C}" type="sibTrans" cxnId="{CAF9A7DA-CC1B-4000-BEB2-82F38C3E8474}">
      <dgm:prSet/>
      <dgm:spPr/>
      <dgm:t>
        <a:bodyPr/>
        <a:lstStyle/>
        <a:p>
          <a:endParaRPr lang="en-US"/>
        </a:p>
      </dgm:t>
    </dgm:pt>
    <dgm:pt modelId="{097FA692-9D0E-4032-9336-93C27AE78DEA}">
      <dgm:prSet/>
      <dgm:spPr/>
      <dgm:t>
        <a:bodyPr/>
        <a:lstStyle/>
        <a:p>
          <a:r>
            <a:rPr lang="en-US" dirty="0"/>
            <a:t>More debt – more annual debt service = </a:t>
          </a:r>
          <a:r>
            <a:rPr lang="en-US" b="1" dirty="0">
              <a:solidFill>
                <a:schemeClr val="tx1"/>
              </a:solidFill>
            </a:rPr>
            <a:t>more financial burden on the property</a:t>
          </a:r>
        </a:p>
      </dgm:t>
    </dgm:pt>
    <dgm:pt modelId="{706EDF01-AE54-4CEE-821B-E02574C9B2DB}" type="parTrans" cxnId="{66008A9A-61C1-420A-A608-1DDC5B0D88BF}">
      <dgm:prSet/>
      <dgm:spPr/>
      <dgm:t>
        <a:bodyPr/>
        <a:lstStyle/>
        <a:p>
          <a:endParaRPr lang="en-US"/>
        </a:p>
      </dgm:t>
    </dgm:pt>
    <dgm:pt modelId="{E5B42C48-16FF-461F-BF87-EEFC8268CD3F}" type="sibTrans" cxnId="{66008A9A-61C1-420A-A608-1DDC5B0D88BF}">
      <dgm:prSet/>
      <dgm:spPr/>
      <dgm:t>
        <a:bodyPr/>
        <a:lstStyle/>
        <a:p>
          <a:endParaRPr lang="en-US"/>
        </a:p>
      </dgm:t>
    </dgm:pt>
    <dgm:pt modelId="{4333B0C4-89F0-485B-9674-DB9BC4C7022B}">
      <dgm:prSet/>
      <dgm:spPr/>
      <dgm:t>
        <a:bodyPr/>
        <a:lstStyle/>
        <a:p>
          <a:r>
            <a:rPr lang="en-US"/>
            <a:t>Harder to absorb market downturns and negative changes to pro forma</a:t>
          </a:r>
        </a:p>
      </dgm:t>
    </dgm:pt>
    <dgm:pt modelId="{2419073C-D23B-47C8-9AFB-8874336CEFB5}" type="parTrans" cxnId="{4E8ECC53-F1C0-447D-9630-D9FA7A5398D6}">
      <dgm:prSet/>
      <dgm:spPr/>
      <dgm:t>
        <a:bodyPr/>
        <a:lstStyle/>
        <a:p>
          <a:endParaRPr lang="en-US"/>
        </a:p>
      </dgm:t>
    </dgm:pt>
    <dgm:pt modelId="{D87CFD7E-0D60-42CB-A4A6-9A1283A4AD0B}" type="sibTrans" cxnId="{4E8ECC53-F1C0-447D-9630-D9FA7A5398D6}">
      <dgm:prSet/>
      <dgm:spPr/>
      <dgm:t>
        <a:bodyPr/>
        <a:lstStyle/>
        <a:p>
          <a:endParaRPr lang="en-US"/>
        </a:p>
      </dgm:t>
    </dgm:pt>
    <dgm:pt modelId="{432D0FA4-A4E8-4AFE-B497-A2EA70DCD1E6}">
      <dgm:prSet/>
      <dgm:spPr/>
      <dgm:t>
        <a:bodyPr/>
        <a:lstStyle/>
        <a:p>
          <a:r>
            <a:rPr lang="en-US"/>
            <a:t>Most developers that go broke do so because projects are overleveraged!!!</a:t>
          </a:r>
        </a:p>
      </dgm:t>
    </dgm:pt>
    <dgm:pt modelId="{B503C92A-5973-454D-9095-C9610440DABD}" type="parTrans" cxnId="{91661147-B8CA-4D1E-9BC4-9C8F84F7AFDB}">
      <dgm:prSet/>
      <dgm:spPr/>
      <dgm:t>
        <a:bodyPr/>
        <a:lstStyle/>
        <a:p>
          <a:endParaRPr lang="en-US"/>
        </a:p>
      </dgm:t>
    </dgm:pt>
    <dgm:pt modelId="{C1734D56-F205-4052-819D-4A7C29E815F3}" type="sibTrans" cxnId="{91661147-B8CA-4D1E-9BC4-9C8F84F7AFDB}">
      <dgm:prSet/>
      <dgm:spPr/>
      <dgm:t>
        <a:bodyPr/>
        <a:lstStyle/>
        <a:p>
          <a:endParaRPr lang="en-US"/>
        </a:p>
      </dgm:t>
    </dgm:pt>
    <dgm:pt modelId="{6FA60C62-5CB7-4B86-965D-1E945E76E7B3}" type="pres">
      <dgm:prSet presAssocID="{17860F34-DC1D-4527-BF16-826EDBA23542}" presName="linear" presStyleCnt="0">
        <dgm:presLayoutVars>
          <dgm:animLvl val="lvl"/>
          <dgm:resizeHandles val="exact"/>
        </dgm:presLayoutVars>
      </dgm:prSet>
      <dgm:spPr/>
    </dgm:pt>
    <dgm:pt modelId="{17DB9B4C-191A-47B1-BF69-6ACB96E1A5BA}" type="pres">
      <dgm:prSet presAssocID="{8AF4E9D6-6716-4FEA-98D8-A26C2B15071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3A74744-E7F0-4A06-AB3C-B70165A2DE8C}" type="pres">
      <dgm:prSet presAssocID="{632355B6-5B77-41EF-B087-743208C0FF2C}" presName="spacer" presStyleCnt="0"/>
      <dgm:spPr/>
    </dgm:pt>
    <dgm:pt modelId="{D204BC45-30FD-43F2-BCAF-E8B002CA5B8B}" type="pres">
      <dgm:prSet presAssocID="{097FA692-9D0E-4032-9336-93C27AE78DE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BA29208-74DD-438F-99E2-B58644BA0D3D}" type="pres">
      <dgm:prSet presAssocID="{097FA692-9D0E-4032-9336-93C27AE78DEA}" presName="childText" presStyleLbl="revTx" presStyleIdx="0" presStyleCnt="1">
        <dgm:presLayoutVars>
          <dgm:bulletEnabled val="1"/>
        </dgm:presLayoutVars>
      </dgm:prSet>
      <dgm:spPr/>
    </dgm:pt>
    <dgm:pt modelId="{7AC655BB-EB4A-49E1-A848-0F28AA691E1A}" type="pres">
      <dgm:prSet presAssocID="{432D0FA4-A4E8-4AFE-B497-A2EA70DCD1E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58C5C0A-46D6-4553-A396-1B17871CE3F3}" type="presOf" srcId="{17860F34-DC1D-4527-BF16-826EDBA23542}" destId="{6FA60C62-5CB7-4B86-965D-1E945E76E7B3}" srcOrd="0" destOrd="0" presId="urn:microsoft.com/office/officeart/2005/8/layout/vList2"/>
    <dgm:cxn modelId="{19B3CC33-7DF3-4F8F-BD77-7D887A847440}" type="presOf" srcId="{8AF4E9D6-6716-4FEA-98D8-A26C2B150713}" destId="{17DB9B4C-191A-47B1-BF69-6ACB96E1A5BA}" srcOrd="0" destOrd="0" presId="urn:microsoft.com/office/officeart/2005/8/layout/vList2"/>
    <dgm:cxn modelId="{91661147-B8CA-4D1E-9BC4-9C8F84F7AFDB}" srcId="{17860F34-DC1D-4527-BF16-826EDBA23542}" destId="{432D0FA4-A4E8-4AFE-B497-A2EA70DCD1E6}" srcOrd="2" destOrd="0" parTransId="{B503C92A-5973-454D-9095-C9610440DABD}" sibTransId="{C1734D56-F205-4052-819D-4A7C29E815F3}"/>
    <dgm:cxn modelId="{4E8ECC53-F1C0-447D-9630-D9FA7A5398D6}" srcId="{097FA692-9D0E-4032-9336-93C27AE78DEA}" destId="{4333B0C4-89F0-485B-9674-DB9BC4C7022B}" srcOrd="0" destOrd="0" parTransId="{2419073C-D23B-47C8-9AFB-8874336CEFB5}" sibTransId="{D87CFD7E-0D60-42CB-A4A6-9A1283A4AD0B}"/>
    <dgm:cxn modelId="{D6ED5278-E2E0-49DC-AF55-97EEF8A6BFA6}" type="presOf" srcId="{097FA692-9D0E-4032-9336-93C27AE78DEA}" destId="{D204BC45-30FD-43F2-BCAF-E8B002CA5B8B}" srcOrd="0" destOrd="0" presId="urn:microsoft.com/office/officeart/2005/8/layout/vList2"/>
    <dgm:cxn modelId="{66008A9A-61C1-420A-A608-1DDC5B0D88BF}" srcId="{17860F34-DC1D-4527-BF16-826EDBA23542}" destId="{097FA692-9D0E-4032-9336-93C27AE78DEA}" srcOrd="1" destOrd="0" parTransId="{706EDF01-AE54-4CEE-821B-E02574C9B2DB}" sibTransId="{E5B42C48-16FF-461F-BF87-EEFC8268CD3F}"/>
    <dgm:cxn modelId="{1D10EAC7-56D5-4DAE-87B1-2A8F5BE5461C}" type="presOf" srcId="{432D0FA4-A4E8-4AFE-B497-A2EA70DCD1E6}" destId="{7AC655BB-EB4A-49E1-A848-0F28AA691E1A}" srcOrd="0" destOrd="0" presId="urn:microsoft.com/office/officeart/2005/8/layout/vList2"/>
    <dgm:cxn modelId="{63E25CD8-88AF-4094-BFD4-84F81E6AA25D}" type="presOf" srcId="{4333B0C4-89F0-485B-9674-DB9BC4C7022B}" destId="{0BA29208-74DD-438F-99E2-B58644BA0D3D}" srcOrd="0" destOrd="0" presId="urn:microsoft.com/office/officeart/2005/8/layout/vList2"/>
    <dgm:cxn modelId="{CAF9A7DA-CC1B-4000-BEB2-82F38C3E8474}" srcId="{17860F34-DC1D-4527-BF16-826EDBA23542}" destId="{8AF4E9D6-6716-4FEA-98D8-A26C2B150713}" srcOrd="0" destOrd="0" parTransId="{7AE77DA7-7D06-452A-B147-AA542A8FD1B0}" sibTransId="{632355B6-5B77-41EF-B087-743208C0FF2C}"/>
    <dgm:cxn modelId="{7BA9BAE8-A127-469A-9A19-ABC3190521BD}" type="presParOf" srcId="{6FA60C62-5CB7-4B86-965D-1E945E76E7B3}" destId="{17DB9B4C-191A-47B1-BF69-6ACB96E1A5BA}" srcOrd="0" destOrd="0" presId="urn:microsoft.com/office/officeart/2005/8/layout/vList2"/>
    <dgm:cxn modelId="{30057F60-B5EF-4F5E-A0B8-C074EB6612A7}" type="presParOf" srcId="{6FA60C62-5CB7-4B86-965D-1E945E76E7B3}" destId="{C3A74744-E7F0-4A06-AB3C-B70165A2DE8C}" srcOrd="1" destOrd="0" presId="urn:microsoft.com/office/officeart/2005/8/layout/vList2"/>
    <dgm:cxn modelId="{6510A100-432C-4EC3-9B5E-26208585D568}" type="presParOf" srcId="{6FA60C62-5CB7-4B86-965D-1E945E76E7B3}" destId="{D204BC45-30FD-43F2-BCAF-E8B002CA5B8B}" srcOrd="2" destOrd="0" presId="urn:microsoft.com/office/officeart/2005/8/layout/vList2"/>
    <dgm:cxn modelId="{B133BF2A-6B80-4E67-AE27-FC969FA441EF}" type="presParOf" srcId="{6FA60C62-5CB7-4B86-965D-1E945E76E7B3}" destId="{0BA29208-74DD-438F-99E2-B58644BA0D3D}" srcOrd="3" destOrd="0" presId="urn:microsoft.com/office/officeart/2005/8/layout/vList2"/>
    <dgm:cxn modelId="{2E42422A-675A-4D67-9FCF-022D8B49C574}" type="presParOf" srcId="{6FA60C62-5CB7-4B86-965D-1E945E76E7B3}" destId="{7AC655BB-EB4A-49E1-A848-0F28AA691E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05EB355-EE3D-47F9-9C13-B58AAFCDD70C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C10BCDB-7FD0-4082-9D64-4D381A800AFB}">
      <dgm:prSet/>
      <dgm:spPr/>
      <dgm:t>
        <a:bodyPr/>
        <a:lstStyle/>
        <a:p>
          <a:pPr>
            <a:defRPr b="1"/>
          </a:pPr>
          <a:r>
            <a:rPr lang="en-US"/>
            <a:t>Direct relationships with banks</a:t>
          </a:r>
        </a:p>
      </dgm:t>
    </dgm:pt>
    <dgm:pt modelId="{B1069989-0BE4-4B99-80D7-A8870D046B53}" type="parTrans" cxnId="{2F87963E-726E-4F2E-8D6B-DAF3F9C70F8B}">
      <dgm:prSet/>
      <dgm:spPr/>
      <dgm:t>
        <a:bodyPr/>
        <a:lstStyle/>
        <a:p>
          <a:endParaRPr lang="en-US"/>
        </a:p>
      </dgm:t>
    </dgm:pt>
    <dgm:pt modelId="{99B07B44-FF87-4CF8-AC46-2EB7979540F2}" type="sibTrans" cxnId="{2F87963E-726E-4F2E-8D6B-DAF3F9C70F8B}">
      <dgm:prSet/>
      <dgm:spPr/>
      <dgm:t>
        <a:bodyPr/>
        <a:lstStyle/>
        <a:p>
          <a:endParaRPr lang="en-US"/>
        </a:p>
      </dgm:t>
    </dgm:pt>
    <dgm:pt modelId="{DA107D9C-7A54-4A9B-9657-F4C338026FE7}">
      <dgm:prSet/>
      <dgm:spPr/>
      <dgm:t>
        <a:bodyPr/>
        <a:lstStyle/>
        <a:p>
          <a:pPr>
            <a:defRPr b="1"/>
          </a:pPr>
          <a:r>
            <a:rPr lang="en-US"/>
            <a:t>Mortgage brokers</a:t>
          </a:r>
        </a:p>
      </dgm:t>
    </dgm:pt>
    <dgm:pt modelId="{42BBDB57-3072-4F49-BB95-DEB2B4DDDD30}" type="parTrans" cxnId="{16F9B532-ED7C-4A30-94F8-6D303F871901}">
      <dgm:prSet/>
      <dgm:spPr/>
      <dgm:t>
        <a:bodyPr/>
        <a:lstStyle/>
        <a:p>
          <a:endParaRPr lang="en-US"/>
        </a:p>
      </dgm:t>
    </dgm:pt>
    <dgm:pt modelId="{EB1A14F6-0C3D-464D-800E-FF8A0FD0AA63}" type="sibTrans" cxnId="{16F9B532-ED7C-4A30-94F8-6D303F871901}">
      <dgm:prSet/>
      <dgm:spPr/>
      <dgm:t>
        <a:bodyPr/>
        <a:lstStyle/>
        <a:p>
          <a:endParaRPr lang="en-US"/>
        </a:p>
      </dgm:t>
    </dgm:pt>
    <dgm:pt modelId="{927034DE-E94D-484B-ACA3-E08B5BE4F251}">
      <dgm:prSet/>
      <dgm:spPr/>
      <dgm:t>
        <a:bodyPr/>
        <a:lstStyle/>
        <a:p>
          <a:r>
            <a:rPr lang="en-US"/>
            <a:t>They have multiple bank relationships</a:t>
          </a:r>
        </a:p>
      </dgm:t>
    </dgm:pt>
    <dgm:pt modelId="{4215F630-D1C3-4221-A842-746F803B7F10}" type="parTrans" cxnId="{958A1550-4A97-4A39-AB29-F0C21D4FD634}">
      <dgm:prSet/>
      <dgm:spPr/>
      <dgm:t>
        <a:bodyPr/>
        <a:lstStyle/>
        <a:p>
          <a:endParaRPr lang="en-US"/>
        </a:p>
      </dgm:t>
    </dgm:pt>
    <dgm:pt modelId="{63EA8883-7CCA-48F4-BAFF-70B8299821EB}" type="sibTrans" cxnId="{958A1550-4A97-4A39-AB29-F0C21D4FD634}">
      <dgm:prSet/>
      <dgm:spPr/>
      <dgm:t>
        <a:bodyPr/>
        <a:lstStyle/>
        <a:p>
          <a:endParaRPr lang="en-US"/>
        </a:p>
      </dgm:t>
    </dgm:pt>
    <dgm:pt modelId="{D78F9BA7-1655-4DE5-B287-8435D10E2C27}">
      <dgm:prSet/>
      <dgm:spPr/>
      <dgm:t>
        <a:bodyPr/>
        <a:lstStyle/>
        <a:p>
          <a:r>
            <a:rPr lang="en-US"/>
            <a:t>You can leverage off their relationships</a:t>
          </a:r>
        </a:p>
      </dgm:t>
    </dgm:pt>
    <dgm:pt modelId="{C0B605C8-8500-49B6-BC9B-CB78D4661B26}" type="parTrans" cxnId="{A432D9D8-57C4-411A-99AC-BACE92F37309}">
      <dgm:prSet/>
      <dgm:spPr/>
      <dgm:t>
        <a:bodyPr/>
        <a:lstStyle/>
        <a:p>
          <a:endParaRPr lang="en-US"/>
        </a:p>
      </dgm:t>
    </dgm:pt>
    <dgm:pt modelId="{017BB4D4-1C5F-434B-80B0-AC56AB844044}" type="sibTrans" cxnId="{A432D9D8-57C4-411A-99AC-BACE92F37309}">
      <dgm:prSet/>
      <dgm:spPr/>
      <dgm:t>
        <a:bodyPr/>
        <a:lstStyle/>
        <a:p>
          <a:endParaRPr lang="en-US"/>
        </a:p>
      </dgm:t>
    </dgm:pt>
    <dgm:pt modelId="{CB2AD11C-C7CE-4D6B-BD0B-9C3BC780007D}">
      <dgm:prSet/>
      <dgm:spPr/>
      <dgm:t>
        <a:bodyPr/>
        <a:lstStyle/>
        <a:p>
          <a:r>
            <a:rPr lang="en-US"/>
            <a:t>They can help format underwriting materials</a:t>
          </a:r>
        </a:p>
      </dgm:t>
    </dgm:pt>
    <dgm:pt modelId="{C64D5A2F-B06A-43EA-8C64-059230C870EF}" type="parTrans" cxnId="{CF344FB8-CB0B-4B36-9CB8-579B3FCF4C95}">
      <dgm:prSet/>
      <dgm:spPr/>
      <dgm:t>
        <a:bodyPr/>
        <a:lstStyle/>
        <a:p>
          <a:endParaRPr lang="en-US"/>
        </a:p>
      </dgm:t>
    </dgm:pt>
    <dgm:pt modelId="{A1466CF4-30EF-4DD7-B1DD-E0E1D0D55945}" type="sibTrans" cxnId="{CF344FB8-CB0B-4B36-9CB8-579B3FCF4C95}">
      <dgm:prSet/>
      <dgm:spPr/>
      <dgm:t>
        <a:bodyPr/>
        <a:lstStyle/>
        <a:p>
          <a:endParaRPr lang="en-US"/>
        </a:p>
      </dgm:t>
    </dgm:pt>
    <dgm:pt modelId="{257FDECB-8B4B-4AB1-8B6A-813D5DAE5F53}">
      <dgm:prSet/>
      <dgm:spPr/>
      <dgm:t>
        <a:bodyPr/>
        <a:lstStyle/>
        <a:p>
          <a:r>
            <a:rPr lang="en-US"/>
            <a:t>Generally charge 1% of Mortgage amount (paid at loan closing)</a:t>
          </a:r>
        </a:p>
      </dgm:t>
    </dgm:pt>
    <dgm:pt modelId="{CFF0736B-8A95-44F3-B7EC-D86480A5ED9A}" type="parTrans" cxnId="{7F774781-0D82-426C-BDE8-88138FA132D2}">
      <dgm:prSet/>
      <dgm:spPr/>
      <dgm:t>
        <a:bodyPr/>
        <a:lstStyle/>
        <a:p>
          <a:endParaRPr lang="en-US"/>
        </a:p>
      </dgm:t>
    </dgm:pt>
    <dgm:pt modelId="{F669CC44-6F55-499D-AF54-360E63F5254C}" type="sibTrans" cxnId="{7F774781-0D82-426C-BDE8-88138FA132D2}">
      <dgm:prSet/>
      <dgm:spPr/>
      <dgm:t>
        <a:bodyPr/>
        <a:lstStyle/>
        <a:p>
          <a:endParaRPr lang="en-US"/>
        </a:p>
      </dgm:t>
    </dgm:pt>
    <dgm:pt modelId="{A6DC764E-9C5B-4AE1-87DE-07D198D6BFEB}">
      <dgm:prSet/>
      <dgm:spPr/>
      <dgm:t>
        <a:bodyPr/>
        <a:lstStyle/>
        <a:p>
          <a:pPr>
            <a:defRPr b="1"/>
          </a:pPr>
          <a:r>
            <a:rPr lang="en-US"/>
            <a:t>Seller Financing*</a:t>
          </a:r>
        </a:p>
      </dgm:t>
    </dgm:pt>
    <dgm:pt modelId="{7C506B1D-C6BF-4912-83D9-01838DD306B3}" type="parTrans" cxnId="{4EB53204-2ED8-4F4B-8596-70B3CECA8EFA}">
      <dgm:prSet/>
      <dgm:spPr/>
      <dgm:t>
        <a:bodyPr/>
        <a:lstStyle/>
        <a:p>
          <a:endParaRPr lang="en-US"/>
        </a:p>
      </dgm:t>
    </dgm:pt>
    <dgm:pt modelId="{74C8B50A-09EE-4346-B24F-FE08AD8CEDD0}" type="sibTrans" cxnId="{4EB53204-2ED8-4F4B-8596-70B3CECA8EFA}">
      <dgm:prSet/>
      <dgm:spPr/>
      <dgm:t>
        <a:bodyPr/>
        <a:lstStyle/>
        <a:p>
          <a:endParaRPr lang="en-US"/>
        </a:p>
      </dgm:t>
    </dgm:pt>
    <dgm:pt modelId="{590E6C1F-9E3A-47BB-8A72-199C9C8B3F73}">
      <dgm:prSet/>
      <dgm:spPr/>
      <dgm:t>
        <a:bodyPr/>
        <a:lstStyle/>
        <a:p>
          <a:r>
            <a:rPr lang="en-US"/>
            <a:t>Often best option if you can get it</a:t>
          </a:r>
        </a:p>
      </dgm:t>
    </dgm:pt>
    <dgm:pt modelId="{D5CE57DE-8D8D-40BB-B0C3-C261DC51E461}" type="parTrans" cxnId="{61E68333-AD1B-4473-A9DF-FC1D900F1F07}">
      <dgm:prSet/>
      <dgm:spPr/>
      <dgm:t>
        <a:bodyPr/>
        <a:lstStyle/>
        <a:p>
          <a:endParaRPr lang="en-US"/>
        </a:p>
      </dgm:t>
    </dgm:pt>
    <dgm:pt modelId="{7FAE50BC-25DB-49B4-9B4E-F437B268495F}" type="sibTrans" cxnId="{61E68333-AD1B-4473-A9DF-FC1D900F1F07}">
      <dgm:prSet/>
      <dgm:spPr/>
      <dgm:t>
        <a:bodyPr/>
        <a:lstStyle/>
        <a:p>
          <a:endParaRPr lang="en-US"/>
        </a:p>
      </dgm:t>
    </dgm:pt>
    <dgm:pt modelId="{F7BC24F7-3AAE-4E24-B1DB-022C40C0FAB6}">
      <dgm:prSet/>
      <dgm:spPr/>
      <dgm:t>
        <a:bodyPr/>
        <a:lstStyle/>
        <a:p>
          <a:r>
            <a:rPr lang="en-US"/>
            <a:t>Sometimes ONLY option for difficult properties</a:t>
          </a:r>
        </a:p>
      </dgm:t>
    </dgm:pt>
    <dgm:pt modelId="{1BADA10D-B1AB-4413-BFB7-24B63ACDB62F}" type="parTrans" cxnId="{BBA15223-9565-41C2-AD4D-F9DADFF4FBED}">
      <dgm:prSet/>
      <dgm:spPr/>
      <dgm:t>
        <a:bodyPr/>
        <a:lstStyle/>
        <a:p>
          <a:endParaRPr lang="en-US"/>
        </a:p>
      </dgm:t>
    </dgm:pt>
    <dgm:pt modelId="{07DD4F67-8889-422B-9476-9160ACCCCE73}" type="sibTrans" cxnId="{BBA15223-9565-41C2-AD4D-F9DADFF4FBED}">
      <dgm:prSet/>
      <dgm:spPr/>
      <dgm:t>
        <a:bodyPr/>
        <a:lstStyle/>
        <a:p>
          <a:endParaRPr lang="en-US"/>
        </a:p>
      </dgm:t>
    </dgm:pt>
    <dgm:pt modelId="{EF1CAAF8-C095-4CEE-B9EA-B19BBF1841BB}">
      <dgm:prSet/>
      <dgm:spPr/>
      <dgm:t>
        <a:bodyPr/>
        <a:lstStyle/>
        <a:p>
          <a:r>
            <a:rPr lang="en-US"/>
            <a:t>Cheapest to put in place</a:t>
          </a:r>
        </a:p>
      </dgm:t>
    </dgm:pt>
    <dgm:pt modelId="{79CDEA8E-326A-4B49-B527-B052AEFF0219}" type="parTrans" cxnId="{68D5A511-9987-4F8D-B886-9A5BA2094403}">
      <dgm:prSet/>
      <dgm:spPr/>
      <dgm:t>
        <a:bodyPr/>
        <a:lstStyle/>
        <a:p>
          <a:endParaRPr lang="en-US"/>
        </a:p>
      </dgm:t>
    </dgm:pt>
    <dgm:pt modelId="{768C37D5-0F5C-424A-BFC8-66D532EDFE95}" type="sibTrans" cxnId="{68D5A511-9987-4F8D-B886-9A5BA2094403}">
      <dgm:prSet/>
      <dgm:spPr/>
      <dgm:t>
        <a:bodyPr/>
        <a:lstStyle/>
        <a:p>
          <a:endParaRPr lang="en-US"/>
        </a:p>
      </dgm:t>
    </dgm:pt>
    <dgm:pt modelId="{F79D8AEA-A87F-4CB0-87D4-65862C656A74}">
      <dgm:prSet/>
      <dgm:spPr/>
      <dgm:t>
        <a:bodyPr/>
        <a:lstStyle/>
        <a:p>
          <a:r>
            <a:rPr lang="en-US"/>
            <a:t>No guarantees</a:t>
          </a:r>
        </a:p>
      </dgm:t>
    </dgm:pt>
    <dgm:pt modelId="{A7A230EB-59F8-4641-9F65-B758DB1364FC}" type="parTrans" cxnId="{CEC6875A-BAC1-42EB-822E-45C6FF1276E8}">
      <dgm:prSet/>
      <dgm:spPr/>
      <dgm:t>
        <a:bodyPr/>
        <a:lstStyle/>
        <a:p>
          <a:endParaRPr lang="en-US"/>
        </a:p>
      </dgm:t>
    </dgm:pt>
    <dgm:pt modelId="{4DDAD9B3-E8E3-461A-A965-84C547F93088}" type="sibTrans" cxnId="{CEC6875A-BAC1-42EB-822E-45C6FF1276E8}">
      <dgm:prSet/>
      <dgm:spPr/>
      <dgm:t>
        <a:bodyPr/>
        <a:lstStyle/>
        <a:p>
          <a:endParaRPr lang="en-US"/>
        </a:p>
      </dgm:t>
    </dgm:pt>
    <dgm:pt modelId="{6CB821F0-4B39-442F-B998-DAA112D22D4B}">
      <dgm:prSet/>
      <dgm:spPr/>
      <dgm:t>
        <a:bodyPr/>
        <a:lstStyle/>
        <a:p>
          <a:r>
            <a:rPr lang="en-US"/>
            <a:t>Often interest only (lower rate without amortization)</a:t>
          </a:r>
        </a:p>
      </dgm:t>
    </dgm:pt>
    <dgm:pt modelId="{05C95A5E-49E0-42EC-BB90-CFF47AADD616}" type="parTrans" cxnId="{6FC0CD02-D5D0-4C50-A6A8-AEBD504FC5F5}">
      <dgm:prSet/>
      <dgm:spPr/>
      <dgm:t>
        <a:bodyPr/>
        <a:lstStyle/>
        <a:p>
          <a:endParaRPr lang="en-US"/>
        </a:p>
      </dgm:t>
    </dgm:pt>
    <dgm:pt modelId="{76710820-5E6B-4B79-974C-C3AB2133CA0A}" type="sibTrans" cxnId="{6FC0CD02-D5D0-4C50-A6A8-AEBD504FC5F5}">
      <dgm:prSet/>
      <dgm:spPr/>
      <dgm:t>
        <a:bodyPr/>
        <a:lstStyle/>
        <a:p>
          <a:endParaRPr lang="en-US"/>
        </a:p>
      </dgm:t>
    </dgm:pt>
    <dgm:pt modelId="{612C4CED-14F2-43A6-9D5F-918A613FEF7B}" type="pres">
      <dgm:prSet presAssocID="{605EB355-EE3D-47F9-9C13-B58AAFCDD70C}" presName="Name0" presStyleCnt="0">
        <dgm:presLayoutVars>
          <dgm:dir/>
          <dgm:animLvl val="lvl"/>
          <dgm:resizeHandles val="exact"/>
        </dgm:presLayoutVars>
      </dgm:prSet>
      <dgm:spPr/>
    </dgm:pt>
    <dgm:pt modelId="{B1B65FCF-8F32-4629-9568-63862CF358C3}" type="pres">
      <dgm:prSet presAssocID="{7C10BCDB-7FD0-4082-9D64-4D381A800AFB}" presName="composite" presStyleCnt="0"/>
      <dgm:spPr/>
    </dgm:pt>
    <dgm:pt modelId="{EA989A83-6E56-4E4F-94F1-91521D1BD432}" type="pres">
      <dgm:prSet presAssocID="{7C10BCDB-7FD0-4082-9D64-4D381A800AFB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082B0670-F535-4FF1-A2CF-D9EAB21B182E}" type="pres">
      <dgm:prSet presAssocID="{7C10BCDB-7FD0-4082-9D64-4D381A800AFB}" presName="desTx" presStyleLbl="alignAccFollowNode1" presStyleIdx="0" presStyleCnt="3" custLinFactNeighborX="-103" custLinFactNeighborY="1750">
        <dgm:presLayoutVars>
          <dgm:bulletEnabled val="1"/>
        </dgm:presLayoutVars>
      </dgm:prSet>
      <dgm:spPr/>
    </dgm:pt>
    <dgm:pt modelId="{445A1D0B-4B6A-4D2B-94B2-03E0DE716AD4}" type="pres">
      <dgm:prSet presAssocID="{99B07B44-FF87-4CF8-AC46-2EB7979540F2}" presName="space" presStyleCnt="0"/>
      <dgm:spPr/>
    </dgm:pt>
    <dgm:pt modelId="{74B26CE2-C6A0-4FC9-9011-4FFD5A5AF89A}" type="pres">
      <dgm:prSet presAssocID="{DA107D9C-7A54-4A9B-9657-F4C338026FE7}" presName="composite" presStyleCnt="0"/>
      <dgm:spPr/>
    </dgm:pt>
    <dgm:pt modelId="{9EF2C9EF-7E2F-4392-8808-A60D37B9CF05}" type="pres">
      <dgm:prSet presAssocID="{DA107D9C-7A54-4A9B-9657-F4C338026FE7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66DE4FE3-27EB-431F-83D3-95832ED5EDCA}" type="pres">
      <dgm:prSet presAssocID="{DA107D9C-7A54-4A9B-9657-F4C338026FE7}" presName="desTx" presStyleLbl="alignAccFollowNode1" presStyleIdx="1" presStyleCnt="3">
        <dgm:presLayoutVars>
          <dgm:bulletEnabled val="1"/>
        </dgm:presLayoutVars>
      </dgm:prSet>
      <dgm:spPr/>
    </dgm:pt>
    <dgm:pt modelId="{60F21656-5C73-4051-8BAA-E6BFEA507A7D}" type="pres">
      <dgm:prSet presAssocID="{EB1A14F6-0C3D-464D-800E-FF8A0FD0AA63}" presName="space" presStyleCnt="0"/>
      <dgm:spPr/>
    </dgm:pt>
    <dgm:pt modelId="{46C7E54A-E17A-4148-BA69-E082FEAAB2C0}" type="pres">
      <dgm:prSet presAssocID="{A6DC764E-9C5B-4AE1-87DE-07D198D6BFEB}" presName="composite" presStyleCnt="0"/>
      <dgm:spPr/>
    </dgm:pt>
    <dgm:pt modelId="{11436644-49F6-4482-8E71-41BAF51B6FBD}" type="pres">
      <dgm:prSet presAssocID="{A6DC764E-9C5B-4AE1-87DE-07D198D6BFE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71169E0C-1B98-40F6-98F4-31B96B0685E2}" type="pres">
      <dgm:prSet presAssocID="{A6DC764E-9C5B-4AE1-87DE-07D198D6BFE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6FC0CD02-D5D0-4C50-A6A8-AEBD504FC5F5}" srcId="{A6DC764E-9C5B-4AE1-87DE-07D198D6BFEB}" destId="{6CB821F0-4B39-442F-B998-DAA112D22D4B}" srcOrd="4" destOrd="0" parTransId="{05C95A5E-49E0-42EC-BB90-CFF47AADD616}" sibTransId="{76710820-5E6B-4B79-974C-C3AB2133CA0A}"/>
    <dgm:cxn modelId="{4EB53204-2ED8-4F4B-8596-70B3CECA8EFA}" srcId="{605EB355-EE3D-47F9-9C13-B58AAFCDD70C}" destId="{A6DC764E-9C5B-4AE1-87DE-07D198D6BFEB}" srcOrd="2" destOrd="0" parTransId="{7C506B1D-C6BF-4912-83D9-01838DD306B3}" sibTransId="{74C8B50A-09EE-4346-B24F-FE08AD8CEDD0}"/>
    <dgm:cxn modelId="{8135F40A-7E42-4295-B718-4E74E064FF98}" type="presOf" srcId="{7C10BCDB-7FD0-4082-9D64-4D381A800AFB}" destId="{EA989A83-6E56-4E4F-94F1-91521D1BD432}" srcOrd="0" destOrd="0" presId="urn:microsoft.com/office/officeart/2005/8/layout/hList1"/>
    <dgm:cxn modelId="{68D5A511-9987-4F8D-B886-9A5BA2094403}" srcId="{A6DC764E-9C5B-4AE1-87DE-07D198D6BFEB}" destId="{EF1CAAF8-C095-4CEE-B9EA-B19BBF1841BB}" srcOrd="2" destOrd="0" parTransId="{79CDEA8E-326A-4B49-B527-B052AEFF0219}" sibTransId="{768C37D5-0F5C-424A-BFC8-66D532EDFE95}"/>
    <dgm:cxn modelId="{A3ADE211-ED6F-4F4E-AEFC-A94DF3840937}" type="presOf" srcId="{F7BC24F7-3AAE-4E24-B1DB-022C40C0FAB6}" destId="{71169E0C-1B98-40F6-98F4-31B96B0685E2}" srcOrd="0" destOrd="1" presId="urn:microsoft.com/office/officeart/2005/8/layout/hList1"/>
    <dgm:cxn modelId="{65971F16-2B3E-4C16-B2C8-DBCDE11F0FD8}" type="presOf" srcId="{D78F9BA7-1655-4DE5-B287-8435D10E2C27}" destId="{66DE4FE3-27EB-431F-83D3-95832ED5EDCA}" srcOrd="0" destOrd="1" presId="urn:microsoft.com/office/officeart/2005/8/layout/hList1"/>
    <dgm:cxn modelId="{BC84121A-459B-47BB-BB4B-DAA67B1F6EDC}" type="presOf" srcId="{EF1CAAF8-C095-4CEE-B9EA-B19BBF1841BB}" destId="{71169E0C-1B98-40F6-98F4-31B96B0685E2}" srcOrd="0" destOrd="2" presId="urn:microsoft.com/office/officeart/2005/8/layout/hList1"/>
    <dgm:cxn modelId="{9585C21F-A60E-4471-B96D-8AB6C1C6901F}" type="presOf" srcId="{F79D8AEA-A87F-4CB0-87D4-65862C656A74}" destId="{71169E0C-1B98-40F6-98F4-31B96B0685E2}" srcOrd="0" destOrd="3" presId="urn:microsoft.com/office/officeart/2005/8/layout/hList1"/>
    <dgm:cxn modelId="{3CEFDD20-93F7-40B1-8690-00397892A57D}" type="presOf" srcId="{DA107D9C-7A54-4A9B-9657-F4C338026FE7}" destId="{9EF2C9EF-7E2F-4392-8808-A60D37B9CF05}" srcOrd="0" destOrd="0" presId="urn:microsoft.com/office/officeart/2005/8/layout/hList1"/>
    <dgm:cxn modelId="{2911A922-F2B2-4FB0-A3C2-B2E2608DD7FF}" type="presOf" srcId="{257FDECB-8B4B-4AB1-8B6A-813D5DAE5F53}" destId="{66DE4FE3-27EB-431F-83D3-95832ED5EDCA}" srcOrd="0" destOrd="3" presId="urn:microsoft.com/office/officeart/2005/8/layout/hList1"/>
    <dgm:cxn modelId="{BBA15223-9565-41C2-AD4D-F9DADFF4FBED}" srcId="{A6DC764E-9C5B-4AE1-87DE-07D198D6BFEB}" destId="{F7BC24F7-3AAE-4E24-B1DB-022C40C0FAB6}" srcOrd="1" destOrd="0" parTransId="{1BADA10D-B1AB-4413-BFB7-24B63ACDB62F}" sibTransId="{07DD4F67-8889-422B-9476-9160ACCCCE73}"/>
    <dgm:cxn modelId="{16F9B532-ED7C-4A30-94F8-6D303F871901}" srcId="{605EB355-EE3D-47F9-9C13-B58AAFCDD70C}" destId="{DA107D9C-7A54-4A9B-9657-F4C338026FE7}" srcOrd="1" destOrd="0" parTransId="{42BBDB57-3072-4F49-BB95-DEB2B4DDDD30}" sibTransId="{EB1A14F6-0C3D-464D-800E-FF8A0FD0AA63}"/>
    <dgm:cxn modelId="{61E68333-AD1B-4473-A9DF-FC1D900F1F07}" srcId="{A6DC764E-9C5B-4AE1-87DE-07D198D6BFEB}" destId="{590E6C1F-9E3A-47BB-8A72-199C9C8B3F73}" srcOrd="0" destOrd="0" parTransId="{D5CE57DE-8D8D-40BB-B0C3-C261DC51E461}" sibTransId="{7FAE50BC-25DB-49B4-9B4E-F437B268495F}"/>
    <dgm:cxn modelId="{2F87963E-726E-4F2E-8D6B-DAF3F9C70F8B}" srcId="{605EB355-EE3D-47F9-9C13-B58AAFCDD70C}" destId="{7C10BCDB-7FD0-4082-9D64-4D381A800AFB}" srcOrd="0" destOrd="0" parTransId="{B1069989-0BE4-4B99-80D7-A8870D046B53}" sibTransId="{99B07B44-FF87-4CF8-AC46-2EB7979540F2}"/>
    <dgm:cxn modelId="{C26EC85C-1B45-4FC5-91DD-ED40FF31E693}" type="presOf" srcId="{CB2AD11C-C7CE-4D6B-BD0B-9C3BC780007D}" destId="{66DE4FE3-27EB-431F-83D3-95832ED5EDCA}" srcOrd="0" destOrd="2" presId="urn:microsoft.com/office/officeart/2005/8/layout/hList1"/>
    <dgm:cxn modelId="{958A1550-4A97-4A39-AB29-F0C21D4FD634}" srcId="{DA107D9C-7A54-4A9B-9657-F4C338026FE7}" destId="{927034DE-E94D-484B-ACA3-E08B5BE4F251}" srcOrd="0" destOrd="0" parTransId="{4215F630-D1C3-4221-A842-746F803B7F10}" sibTransId="{63EA8883-7CCA-48F4-BAFF-70B8299821EB}"/>
    <dgm:cxn modelId="{FA857B75-0945-4383-A99E-55597C262517}" type="presOf" srcId="{927034DE-E94D-484B-ACA3-E08B5BE4F251}" destId="{66DE4FE3-27EB-431F-83D3-95832ED5EDCA}" srcOrd="0" destOrd="0" presId="urn:microsoft.com/office/officeart/2005/8/layout/hList1"/>
    <dgm:cxn modelId="{CEC6875A-BAC1-42EB-822E-45C6FF1276E8}" srcId="{A6DC764E-9C5B-4AE1-87DE-07D198D6BFEB}" destId="{F79D8AEA-A87F-4CB0-87D4-65862C656A74}" srcOrd="3" destOrd="0" parTransId="{A7A230EB-59F8-4641-9F65-B758DB1364FC}" sibTransId="{4DDAD9B3-E8E3-461A-A965-84C547F93088}"/>
    <dgm:cxn modelId="{7F774781-0D82-426C-BDE8-88138FA132D2}" srcId="{DA107D9C-7A54-4A9B-9657-F4C338026FE7}" destId="{257FDECB-8B4B-4AB1-8B6A-813D5DAE5F53}" srcOrd="3" destOrd="0" parTransId="{CFF0736B-8A95-44F3-B7EC-D86480A5ED9A}" sibTransId="{F669CC44-6F55-499D-AF54-360E63F5254C}"/>
    <dgm:cxn modelId="{AA59E699-3034-4E3E-957F-1D751158FA58}" type="presOf" srcId="{605EB355-EE3D-47F9-9C13-B58AAFCDD70C}" destId="{612C4CED-14F2-43A6-9D5F-918A613FEF7B}" srcOrd="0" destOrd="0" presId="urn:microsoft.com/office/officeart/2005/8/layout/hList1"/>
    <dgm:cxn modelId="{CF344FB8-CB0B-4B36-9CB8-579B3FCF4C95}" srcId="{DA107D9C-7A54-4A9B-9657-F4C338026FE7}" destId="{CB2AD11C-C7CE-4D6B-BD0B-9C3BC780007D}" srcOrd="2" destOrd="0" parTransId="{C64D5A2F-B06A-43EA-8C64-059230C870EF}" sibTransId="{A1466CF4-30EF-4DD7-B1DD-E0E1D0D55945}"/>
    <dgm:cxn modelId="{35374AC1-B22D-4B99-B9C7-4D4795A23579}" type="presOf" srcId="{A6DC764E-9C5B-4AE1-87DE-07D198D6BFEB}" destId="{11436644-49F6-4482-8E71-41BAF51B6FBD}" srcOrd="0" destOrd="0" presId="urn:microsoft.com/office/officeart/2005/8/layout/hList1"/>
    <dgm:cxn modelId="{9E0343D1-B7B2-4940-A55A-BE6E31C2D0FD}" type="presOf" srcId="{6CB821F0-4B39-442F-B998-DAA112D22D4B}" destId="{71169E0C-1B98-40F6-98F4-31B96B0685E2}" srcOrd="0" destOrd="4" presId="urn:microsoft.com/office/officeart/2005/8/layout/hList1"/>
    <dgm:cxn modelId="{368499D1-53CB-4195-BD61-978DE499793E}" type="presOf" srcId="{590E6C1F-9E3A-47BB-8A72-199C9C8B3F73}" destId="{71169E0C-1B98-40F6-98F4-31B96B0685E2}" srcOrd="0" destOrd="0" presId="urn:microsoft.com/office/officeart/2005/8/layout/hList1"/>
    <dgm:cxn modelId="{A432D9D8-57C4-411A-99AC-BACE92F37309}" srcId="{DA107D9C-7A54-4A9B-9657-F4C338026FE7}" destId="{D78F9BA7-1655-4DE5-B287-8435D10E2C27}" srcOrd="1" destOrd="0" parTransId="{C0B605C8-8500-49B6-BC9B-CB78D4661B26}" sibTransId="{017BB4D4-1C5F-434B-80B0-AC56AB844044}"/>
    <dgm:cxn modelId="{068E3E3B-1178-43AB-8D5F-67D1712C4585}" type="presParOf" srcId="{612C4CED-14F2-43A6-9D5F-918A613FEF7B}" destId="{B1B65FCF-8F32-4629-9568-63862CF358C3}" srcOrd="0" destOrd="0" presId="urn:microsoft.com/office/officeart/2005/8/layout/hList1"/>
    <dgm:cxn modelId="{8F53E2A6-7ED5-4E81-A10A-3370C1ACB574}" type="presParOf" srcId="{B1B65FCF-8F32-4629-9568-63862CF358C3}" destId="{EA989A83-6E56-4E4F-94F1-91521D1BD432}" srcOrd="0" destOrd="0" presId="urn:microsoft.com/office/officeart/2005/8/layout/hList1"/>
    <dgm:cxn modelId="{8FB3E4F4-FCC8-460E-8ABD-A2DA829CC931}" type="presParOf" srcId="{B1B65FCF-8F32-4629-9568-63862CF358C3}" destId="{082B0670-F535-4FF1-A2CF-D9EAB21B182E}" srcOrd="1" destOrd="0" presId="urn:microsoft.com/office/officeart/2005/8/layout/hList1"/>
    <dgm:cxn modelId="{3CF2EFAF-0089-436E-A571-3BEA4F4A762C}" type="presParOf" srcId="{612C4CED-14F2-43A6-9D5F-918A613FEF7B}" destId="{445A1D0B-4B6A-4D2B-94B2-03E0DE716AD4}" srcOrd="1" destOrd="0" presId="urn:microsoft.com/office/officeart/2005/8/layout/hList1"/>
    <dgm:cxn modelId="{16495636-69B3-459E-9268-4F2379297F6F}" type="presParOf" srcId="{612C4CED-14F2-43A6-9D5F-918A613FEF7B}" destId="{74B26CE2-C6A0-4FC9-9011-4FFD5A5AF89A}" srcOrd="2" destOrd="0" presId="urn:microsoft.com/office/officeart/2005/8/layout/hList1"/>
    <dgm:cxn modelId="{64CFF4AD-13B5-42A6-9DF8-8FBAED977B84}" type="presParOf" srcId="{74B26CE2-C6A0-4FC9-9011-4FFD5A5AF89A}" destId="{9EF2C9EF-7E2F-4392-8808-A60D37B9CF05}" srcOrd="0" destOrd="0" presId="urn:microsoft.com/office/officeart/2005/8/layout/hList1"/>
    <dgm:cxn modelId="{2F1E78BF-3D93-4E3A-A6E0-F6ABAD504E00}" type="presParOf" srcId="{74B26CE2-C6A0-4FC9-9011-4FFD5A5AF89A}" destId="{66DE4FE3-27EB-431F-83D3-95832ED5EDCA}" srcOrd="1" destOrd="0" presId="urn:microsoft.com/office/officeart/2005/8/layout/hList1"/>
    <dgm:cxn modelId="{3DC8BCED-94E9-462A-BEC2-9EAEA75327D6}" type="presParOf" srcId="{612C4CED-14F2-43A6-9D5F-918A613FEF7B}" destId="{60F21656-5C73-4051-8BAA-E6BFEA507A7D}" srcOrd="3" destOrd="0" presId="urn:microsoft.com/office/officeart/2005/8/layout/hList1"/>
    <dgm:cxn modelId="{FFBE35A6-6F19-4D6B-B6B4-81D666739FA2}" type="presParOf" srcId="{612C4CED-14F2-43A6-9D5F-918A613FEF7B}" destId="{46C7E54A-E17A-4148-BA69-E082FEAAB2C0}" srcOrd="4" destOrd="0" presId="urn:microsoft.com/office/officeart/2005/8/layout/hList1"/>
    <dgm:cxn modelId="{3253DF4C-6642-474E-A380-EBF5BFC5CA0C}" type="presParOf" srcId="{46C7E54A-E17A-4148-BA69-E082FEAAB2C0}" destId="{11436644-49F6-4482-8E71-41BAF51B6FBD}" srcOrd="0" destOrd="0" presId="urn:microsoft.com/office/officeart/2005/8/layout/hList1"/>
    <dgm:cxn modelId="{6952D311-DAD9-4005-8E95-7F927B85EB6B}" type="presParOf" srcId="{46C7E54A-E17A-4148-BA69-E082FEAAB2C0}" destId="{71169E0C-1B98-40F6-98F4-31B96B0685E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EDCE703-B663-43EA-B094-B8092D0EA1A6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732DBEA-79B6-47A1-8CAF-5D361D1FC9E5}">
      <dgm:prSet/>
      <dgm:spPr/>
      <dgm:t>
        <a:bodyPr/>
        <a:lstStyle/>
        <a:p>
          <a:r>
            <a:rPr lang="en-US" u="sng"/>
            <a:t>“Loan Constant” </a:t>
          </a:r>
          <a:r>
            <a:rPr lang="en-US"/>
            <a:t>– The “effective” interest rate on a loan. Formula is:</a:t>
          </a:r>
        </a:p>
      </dgm:t>
    </dgm:pt>
    <dgm:pt modelId="{5490D7EE-B3B2-481C-8DC0-CB1F1580663F}" type="parTrans" cxnId="{66707237-1188-4C66-A0A4-6335CCBADDD7}">
      <dgm:prSet/>
      <dgm:spPr/>
      <dgm:t>
        <a:bodyPr/>
        <a:lstStyle/>
        <a:p>
          <a:endParaRPr lang="en-US"/>
        </a:p>
      </dgm:t>
    </dgm:pt>
    <dgm:pt modelId="{7C7E5E49-6AD4-4B83-BF92-1989841E3A37}" type="sibTrans" cxnId="{66707237-1188-4C66-A0A4-6335CCBADDD7}">
      <dgm:prSet/>
      <dgm:spPr/>
      <dgm:t>
        <a:bodyPr/>
        <a:lstStyle/>
        <a:p>
          <a:endParaRPr lang="en-US"/>
        </a:p>
      </dgm:t>
    </dgm:pt>
    <dgm:pt modelId="{937E76AE-28E3-47A7-90FE-4DFC6F0AC538}">
      <dgm:prSet/>
      <dgm:spPr/>
      <dgm:t>
        <a:bodyPr/>
        <a:lstStyle/>
        <a:p>
          <a:r>
            <a:rPr lang="en-US" b="1"/>
            <a:t>total annual debt service (interest and principal) / loan amount</a:t>
          </a:r>
          <a:endParaRPr lang="en-US"/>
        </a:p>
      </dgm:t>
    </dgm:pt>
    <dgm:pt modelId="{3C02F7EF-4466-444C-8D7F-A87B883339B7}" type="parTrans" cxnId="{3C29E104-1A37-4BB8-A31F-C135A1E88B74}">
      <dgm:prSet/>
      <dgm:spPr/>
      <dgm:t>
        <a:bodyPr/>
        <a:lstStyle/>
        <a:p>
          <a:endParaRPr lang="en-US"/>
        </a:p>
      </dgm:t>
    </dgm:pt>
    <dgm:pt modelId="{3DA5DBD9-B9E5-4E81-91BB-35AD30498361}" type="sibTrans" cxnId="{3C29E104-1A37-4BB8-A31F-C135A1E88B74}">
      <dgm:prSet/>
      <dgm:spPr/>
      <dgm:t>
        <a:bodyPr/>
        <a:lstStyle/>
        <a:p>
          <a:endParaRPr lang="en-US"/>
        </a:p>
      </dgm:t>
    </dgm:pt>
    <dgm:pt modelId="{CCDA80CA-C081-42A0-AA47-14B6D1E9F9EB}">
      <dgm:prSet/>
      <dgm:spPr/>
      <dgm:t>
        <a:bodyPr/>
        <a:lstStyle/>
        <a:p>
          <a:r>
            <a:rPr lang="en-US" u="sng"/>
            <a:t>Loan to Value” Ratio (“LTV”) </a:t>
          </a:r>
          <a:r>
            <a:rPr lang="en-US"/>
            <a:t>– A percentage ratio calculated as:</a:t>
          </a:r>
        </a:p>
      </dgm:t>
    </dgm:pt>
    <dgm:pt modelId="{15C03D23-EB34-4EAF-8210-9412677166EE}" type="parTrans" cxnId="{7925A29B-6DE6-4848-9FFB-875FE1AEA52C}">
      <dgm:prSet/>
      <dgm:spPr/>
      <dgm:t>
        <a:bodyPr/>
        <a:lstStyle/>
        <a:p>
          <a:endParaRPr lang="en-US"/>
        </a:p>
      </dgm:t>
    </dgm:pt>
    <dgm:pt modelId="{E124DE0D-E1CE-49F5-9F6D-91A08376AC31}" type="sibTrans" cxnId="{7925A29B-6DE6-4848-9FFB-875FE1AEA52C}">
      <dgm:prSet/>
      <dgm:spPr/>
      <dgm:t>
        <a:bodyPr/>
        <a:lstStyle/>
        <a:p>
          <a:endParaRPr lang="en-US"/>
        </a:p>
      </dgm:t>
    </dgm:pt>
    <dgm:pt modelId="{57FF750E-307D-4956-A96C-C4DC10688489}">
      <dgm:prSet/>
      <dgm:spPr/>
      <dgm:t>
        <a:bodyPr/>
        <a:lstStyle/>
        <a:p>
          <a:r>
            <a:rPr lang="en-US" b="1" dirty="0"/>
            <a:t>loan amount / f</a:t>
          </a:r>
          <a:r>
            <a:rPr lang="en-US" b="1" u="sng" dirty="0"/>
            <a:t>air market value </a:t>
          </a:r>
          <a:r>
            <a:rPr lang="en-US" b="1" dirty="0"/>
            <a:t>of the property</a:t>
          </a:r>
          <a:endParaRPr lang="en-US" dirty="0"/>
        </a:p>
      </dgm:t>
    </dgm:pt>
    <dgm:pt modelId="{999D9337-17E3-4469-B153-78025FE6C661}" type="parTrans" cxnId="{C986DC3B-080F-42F8-B153-2D861B3057AC}">
      <dgm:prSet/>
      <dgm:spPr/>
      <dgm:t>
        <a:bodyPr/>
        <a:lstStyle/>
        <a:p>
          <a:endParaRPr lang="en-US"/>
        </a:p>
      </dgm:t>
    </dgm:pt>
    <dgm:pt modelId="{019DE922-7AB6-4C56-9A6C-953CBE3D70C6}" type="sibTrans" cxnId="{C986DC3B-080F-42F8-B153-2D861B3057AC}">
      <dgm:prSet/>
      <dgm:spPr/>
      <dgm:t>
        <a:bodyPr/>
        <a:lstStyle/>
        <a:p>
          <a:endParaRPr lang="en-US"/>
        </a:p>
      </dgm:t>
    </dgm:pt>
    <dgm:pt modelId="{7746059E-8F9F-4972-91E1-43F015D8EDD9}">
      <dgm:prSet/>
      <dgm:spPr/>
      <dgm:t>
        <a:bodyPr/>
        <a:lstStyle/>
        <a:p>
          <a:r>
            <a:rPr lang="en-US" dirty="0"/>
            <a:t>FMV generally determined by an appraisal</a:t>
          </a:r>
        </a:p>
      </dgm:t>
    </dgm:pt>
    <dgm:pt modelId="{C4592E94-899A-4A9E-A291-625D60EDE6EA}" type="parTrans" cxnId="{FF45A8E6-2919-4162-B4E9-1F2C48DDE395}">
      <dgm:prSet/>
      <dgm:spPr/>
      <dgm:t>
        <a:bodyPr/>
        <a:lstStyle/>
        <a:p>
          <a:endParaRPr lang="en-US"/>
        </a:p>
      </dgm:t>
    </dgm:pt>
    <dgm:pt modelId="{F6F356D6-6042-402B-978A-9927533DBC42}" type="sibTrans" cxnId="{FF45A8E6-2919-4162-B4E9-1F2C48DDE395}">
      <dgm:prSet/>
      <dgm:spPr/>
      <dgm:t>
        <a:bodyPr/>
        <a:lstStyle/>
        <a:p>
          <a:endParaRPr lang="en-US"/>
        </a:p>
      </dgm:t>
    </dgm:pt>
    <dgm:pt modelId="{41C4DFA1-F7BF-49D9-91F1-22A4D9217329}">
      <dgm:prSet/>
      <dgm:spPr/>
      <dgm:t>
        <a:bodyPr/>
        <a:lstStyle/>
        <a:p>
          <a:r>
            <a:rPr lang="en-US" dirty="0"/>
            <a:t>In BOE analyses, it is sometimes calculated as:</a:t>
          </a:r>
        </a:p>
      </dgm:t>
    </dgm:pt>
    <dgm:pt modelId="{DC436CA7-FA66-4522-AB1E-FE6EED20DC4E}" type="parTrans" cxnId="{2A87E156-E359-4311-BDF2-5954B942ECFF}">
      <dgm:prSet/>
      <dgm:spPr/>
      <dgm:t>
        <a:bodyPr/>
        <a:lstStyle/>
        <a:p>
          <a:endParaRPr lang="en-US"/>
        </a:p>
      </dgm:t>
    </dgm:pt>
    <dgm:pt modelId="{2F3A37FE-FDA7-4260-80B1-07D9DC43CAAD}" type="sibTrans" cxnId="{2A87E156-E359-4311-BDF2-5954B942ECFF}">
      <dgm:prSet/>
      <dgm:spPr/>
      <dgm:t>
        <a:bodyPr/>
        <a:lstStyle/>
        <a:p>
          <a:endParaRPr lang="en-US"/>
        </a:p>
      </dgm:t>
    </dgm:pt>
    <dgm:pt modelId="{907D2258-B83B-4579-9AD5-705FF38357C5}">
      <dgm:prSet/>
      <dgm:spPr/>
      <dgm:t>
        <a:bodyPr/>
        <a:lstStyle/>
        <a:p>
          <a:r>
            <a:rPr lang="en-US" b="1" dirty="0"/>
            <a:t>	loan </a:t>
          </a:r>
          <a:r>
            <a:rPr lang="en-US" b="1" u="sng" dirty="0"/>
            <a:t>amount/Purchase Price</a:t>
          </a:r>
          <a:endParaRPr lang="en-US" dirty="0"/>
        </a:p>
      </dgm:t>
    </dgm:pt>
    <dgm:pt modelId="{2173F3D6-77BA-4BB7-ADF2-386F12FAB80D}" type="sibTrans" cxnId="{6333D8EC-28A6-4CE3-85BC-5C9B6063040D}">
      <dgm:prSet/>
      <dgm:spPr/>
      <dgm:t>
        <a:bodyPr/>
        <a:lstStyle/>
        <a:p>
          <a:endParaRPr lang="en-US"/>
        </a:p>
      </dgm:t>
    </dgm:pt>
    <dgm:pt modelId="{E0FBFD13-7945-461E-B0BE-BBE7FD38DCAE}" type="parTrans" cxnId="{6333D8EC-28A6-4CE3-85BC-5C9B6063040D}">
      <dgm:prSet/>
      <dgm:spPr/>
      <dgm:t>
        <a:bodyPr/>
        <a:lstStyle/>
        <a:p>
          <a:endParaRPr lang="en-US"/>
        </a:p>
      </dgm:t>
    </dgm:pt>
    <dgm:pt modelId="{C8D9383A-4CC2-5645-8E8E-F8647B468B83}">
      <dgm:prSet/>
      <dgm:spPr/>
      <dgm:t>
        <a:bodyPr/>
        <a:lstStyle/>
        <a:p>
          <a:r>
            <a:rPr lang="en-US" dirty="0"/>
            <a:t>Lenders have LTV parameters based on the type of loan and type of property</a:t>
          </a:r>
        </a:p>
      </dgm:t>
    </dgm:pt>
    <dgm:pt modelId="{CD05DC9C-D380-A94F-98F2-827A765AEB6E}" type="parTrans" cxnId="{A6EDC7BC-6E77-DF4F-9E38-406A423DE56A}">
      <dgm:prSet/>
      <dgm:spPr/>
    </dgm:pt>
    <dgm:pt modelId="{4B58FE4E-9FDA-C548-AB14-CCDEC1FC1709}" type="sibTrans" cxnId="{A6EDC7BC-6E77-DF4F-9E38-406A423DE56A}">
      <dgm:prSet/>
      <dgm:spPr/>
    </dgm:pt>
    <dgm:pt modelId="{D0CCF531-0119-4289-A750-BDBAA7829979}" type="pres">
      <dgm:prSet presAssocID="{AEDCE703-B663-43EA-B094-B8092D0EA1A6}" presName="linear" presStyleCnt="0">
        <dgm:presLayoutVars>
          <dgm:animLvl val="lvl"/>
          <dgm:resizeHandles val="exact"/>
        </dgm:presLayoutVars>
      </dgm:prSet>
      <dgm:spPr/>
    </dgm:pt>
    <dgm:pt modelId="{A4D0E377-1197-4CD5-9577-12AB1DDB40F6}" type="pres">
      <dgm:prSet presAssocID="{1732DBEA-79B6-47A1-8CAF-5D361D1FC9E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D20F8DF-BE2C-40E5-BAFC-C499D1B88FDC}" type="pres">
      <dgm:prSet presAssocID="{1732DBEA-79B6-47A1-8CAF-5D361D1FC9E5}" presName="childText" presStyleLbl="revTx" presStyleIdx="0" presStyleCnt="2">
        <dgm:presLayoutVars>
          <dgm:bulletEnabled val="1"/>
        </dgm:presLayoutVars>
      </dgm:prSet>
      <dgm:spPr/>
    </dgm:pt>
    <dgm:pt modelId="{45E6B49C-9845-480E-81BB-CAA5E98F7FE4}" type="pres">
      <dgm:prSet presAssocID="{CCDA80CA-C081-42A0-AA47-14B6D1E9F9E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E654F14-00C7-45AE-AD46-9A38ED7DE793}" type="pres">
      <dgm:prSet presAssocID="{CCDA80CA-C081-42A0-AA47-14B6D1E9F9E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3C29E104-1A37-4BB8-A31F-C135A1E88B74}" srcId="{1732DBEA-79B6-47A1-8CAF-5D361D1FC9E5}" destId="{937E76AE-28E3-47A7-90FE-4DFC6F0AC538}" srcOrd="0" destOrd="0" parTransId="{3C02F7EF-4466-444C-8D7F-A87B883339B7}" sibTransId="{3DA5DBD9-B9E5-4E81-91BB-35AD30498361}"/>
    <dgm:cxn modelId="{6EAFEA34-8D12-4B44-B308-0D99F8B74237}" type="presOf" srcId="{AEDCE703-B663-43EA-B094-B8092D0EA1A6}" destId="{D0CCF531-0119-4289-A750-BDBAA7829979}" srcOrd="0" destOrd="0" presId="urn:microsoft.com/office/officeart/2005/8/layout/vList2"/>
    <dgm:cxn modelId="{66707237-1188-4C66-A0A4-6335CCBADDD7}" srcId="{AEDCE703-B663-43EA-B094-B8092D0EA1A6}" destId="{1732DBEA-79B6-47A1-8CAF-5D361D1FC9E5}" srcOrd="0" destOrd="0" parTransId="{5490D7EE-B3B2-481C-8DC0-CB1F1580663F}" sibTransId="{7C7E5E49-6AD4-4B83-BF92-1989841E3A37}"/>
    <dgm:cxn modelId="{C986DC3B-080F-42F8-B153-2D861B3057AC}" srcId="{CCDA80CA-C081-42A0-AA47-14B6D1E9F9EB}" destId="{57FF750E-307D-4956-A96C-C4DC10688489}" srcOrd="0" destOrd="0" parTransId="{999D9337-17E3-4469-B153-78025FE6C661}" sibTransId="{019DE922-7AB6-4C56-9A6C-953CBE3D70C6}"/>
    <dgm:cxn modelId="{6798F53E-20DE-924A-9B21-5E111D993AE7}" type="presOf" srcId="{C8D9383A-4CC2-5645-8E8E-F8647B468B83}" destId="{8E654F14-00C7-45AE-AD46-9A38ED7DE793}" srcOrd="0" destOrd="1" presId="urn:microsoft.com/office/officeart/2005/8/layout/vList2"/>
    <dgm:cxn modelId="{EB2A0065-3780-46D6-9F49-A3600A3898AD}" type="presOf" srcId="{937E76AE-28E3-47A7-90FE-4DFC6F0AC538}" destId="{FD20F8DF-BE2C-40E5-BAFC-C499D1B88FDC}" srcOrd="0" destOrd="0" presId="urn:microsoft.com/office/officeart/2005/8/layout/vList2"/>
    <dgm:cxn modelId="{B13EA951-BD2B-4D97-B432-C2F9774F1CDD}" type="presOf" srcId="{1732DBEA-79B6-47A1-8CAF-5D361D1FC9E5}" destId="{A4D0E377-1197-4CD5-9577-12AB1DDB40F6}" srcOrd="0" destOrd="0" presId="urn:microsoft.com/office/officeart/2005/8/layout/vList2"/>
    <dgm:cxn modelId="{2A87E156-E359-4311-BDF2-5954B942ECFF}" srcId="{CCDA80CA-C081-42A0-AA47-14B6D1E9F9EB}" destId="{41C4DFA1-F7BF-49D9-91F1-22A4D9217329}" srcOrd="3" destOrd="0" parTransId="{DC436CA7-FA66-4522-AB1E-FE6EED20DC4E}" sibTransId="{2F3A37FE-FDA7-4260-80B1-07D9DC43CAAD}"/>
    <dgm:cxn modelId="{F08FE057-1827-4AEC-ADD1-5E52AED9F9F1}" type="presOf" srcId="{41C4DFA1-F7BF-49D9-91F1-22A4D9217329}" destId="{8E654F14-00C7-45AE-AD46-9A38ED7DE793}" srcOrd="0" destOrd="3" presId="urn:microsoft.com/office/officeart/2005/8/layout/vList2"/>
    <dgm:cxn modelId="{93229A8E-B497-408E-9A9F-1638BF3F1796}" type="presOf" srcId="{7746059E-8F9F-4972-91E1-43F015D8EDD9}" destId="{8E654F14-00C7-45AE-AD46-9A38ED7DE793}" srcOrd="0" destOrd="2" presId="urn:microsoft.com/office/officeart/2005/8/layout/vList2"/>
    <dgm:cxn modelId="{7925A29B-6DE6-4848-9FFB-875FE1AEA52C}" srcId="{AEDCE703-B663-43EA-B094-B8092D0EA1A6}" destId="{CCDA80CA-C081-42A0-AA47-14B6D1E9F9EB}" srcOrd="1" destOrd="0" parTransId="{15C03D23-EB34-4EAF-8210-9412677166EE}" sibTransId="{E124DE0D-E1CE-49F5-9F6D-91A08376AC31}"/>
    <dgm:cxn modelId="{A6EDC7BC-6E77-DF4F-9E38-406A423DE56A}" srcId="{CCDA80CA-C081-42A0-AA47-14B6D1E9F9EB}" destId="{C8D9383A-4CC2-5645-8E8E-F8647B468B83}" srcOrd="1" destOrd="0" parTransId="{CD05DC9C-D380-A94F-98F2-827A765AEB6E}" sibTransId="{4B58FE4E-9FDA-C548-AB14-CCDEC1FC1709}"/>
    <dgm:cxn modelId="{CDBBC2CD-9C82-4286-83D1-0B9F8432F444}" type="presOf" srcId="{CCDA80CA-C081-42A0-AA47-14B6D1E9F9EB}" destId="{45E6B49C-9845-480E-81BB-CAA5E98F7FE4}" srcOrd="0" destOrd="0" presId="urn:microsoft.com/office/officeart/2005/8/layout/vList2"/>
    <dgm:cxn modelId="{F9E809E0-0277-43D1-BA18-353567800A45}" type="presOf" srcId="{907D2258-B83B-4579-9AD5-705FF38357C5}" destId="{8E654F14-00C7-45AE-AD46-9A38ED7DE793}" srcOrd="0" destOrd="4" presId="urn:microsoft.com/office/officeart/2005/8/layout/vList2"/>
    <dgm:cxn modelId="{FF45A8E6-2919-4162-B4E9-1F2C48DDE395}" srcId="{CCDA80CA-C081-42A0-AA47-14B6D1E9F9EB}" destId="{7746059E-8F9F-4972-91E1-43F015D8EDD9}" srcOrd="2" destOrd="0" parTransId="{C4592E94-899A-4A9E-A291-625D60EDE6EA}" sibTransId="{F6F356D6-6042-402B-978A-9927533DBC42}"/>
    <dgm:cxn modelId="{B8E795EC-69B3-4D3A-B385-78E400A1190E}" type="presOf" srcId="{57FF750E-307D-4956-A96C-C4DC10688489}" destId="{8E654F14-00C7-45AE-AD46-9A38ED7DE793}" srcOrd="0" destOrd="0" presId="urn:microsoft.com/office/officeart/2005/8/layout/vList2"/>
    <dgm:cxn modelId="{6333D8EC-28A6-4CE3-85BC-5C9B6063040D}" srcId="{41C4DFA1-F7BF-49D9-91F1-22A4D9217329}" destId="{907D2258-B83B-4579-9AD5-705FF38357C5}" srcOrd="0" destOrd="0" parTransId="{E0FBFD13-7945-461E-B0BE-BBE7FD38DCAE}" sibTransId="{2173F3D6-77BA-4BB7-ADF2-386F12FAB80D}"/>
    <dgm:cxn modelId="{4FF559EC-763E-4FBD-9218-35930EFB4988}" type="presParOf" srcId="{D0CCF531-0119-4289-A750-BDBAA7829979}" destId="{A4D0E377-1197-4CD5-9577-12AB1DDB40F6}" srcOrd="0" destOrd="0" presId="urn:microsoft.com/office/officeart/2005/8/layout/vList2"/>
    <dgm:cxn modelId="{E4A87454-9F71-4E21-B68C-EF920464831C}" type="presParOf" srcId="{D0CCF531-0119-4289-A750-BDBAA7829979}" destId="{FD20F8DF-BE2C-40E5-BAFC-C499D1B88FDC}" srcOrd="1" destOrd="0" presId="urn:microsoft.com/office/officeart/2005/8/layout/vList2"/>
    <dgm:cxn modelId="{97A85A4B-81E1-4E1C-8390-A55B77510021}" type="presParOf" srcId="{D0CCF531-0119-4289-A750-BDBAA7829979}" destId="{45E6B49C-9845-480E-81BB-CAA5E98F7FE4}" srcOrd="2" destOrd="0" presId="urn:microsoft.com/office/officeart/2005/8/layout/vList2"/>
    <dgm:cxn modelId="{0C6B0296-9A7B-4B34-9A26-38AC02357867}" type="presParOf" srcId="{D0CCF531-0119-4289-A750-BDBAA7829979}" destId="{8E654F14-00C7-45AE-AD46-9A38ED7DE79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EDCE703-B663-43EA-B094-B8092D0EA1A6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CDA80CA-C081-42A0-AA47-14B6D1E9F9EB}">
      <dgm:prSet custT="1"/>
      <dgm:spPr/>
      <dgm:t>
        <a:bodyPr/>
        <a:lstStyle/>
        <a:p>
          <a:r>
            <a:rPr lang="en-US" sz="2400" b="1" dirty="0"/>
            <a:t>Loan to Cost” Ratio (“LTC”) </a:t>
          </a:r>
          <a:endParaRPr lang="en-US" sz="2400" dirty="0"/>
        </a:p>
        <a:p>
          <a:r>
            <a:rPr lang="en-US" sz="2400" dirty="0"/>
            <a:t>A percentage ratio calculated as:</a:t>
          </a:r>
        </a:p>
      </dgm:t>
    </dgm:pt>
    <dgm:pt modelId="{15C03D23-EB34-4EAF-8210-9412677166EE}" type="parTrans" cxnId="{7925A29B-6DE6-4848-9FFB-875FE1AEA52C}">
      <dgm:prSet/>
      <dgm:spPr/>
      <dgm:t>
        <a:bodyPr/>
        <a:lstStyle/>
        <a:p>
          <a:endParaRPr lang="en-US"/>
        </a:p>
      </dgm:t>
    </dgm:pt>
    <dgm:pt modelId="{E124DE0D-E1CE-49F5-9F6D-91A08376AC31}" type="sibTrans" cxnId="{7925A29B-6DE6-4848-9FFB-875FE1AEA52C}">
      <dgm:prSet/>
      <dgm:spPr/>
      <dgm:t>
        <a:bodyPr/>
        <a:lstStyle/>
        <a:p>
          <a:endParaRPr lang="en-US"/>
        </a:p>
      </dgm:t>
    </dgm:pt>
    <dgm:pt modelId="{57FF750E-307D-4956-A96C-C4DC10688489}">
      <dgm:prSet custT="1"/>
      <dgm:spPr/>
      <dgm:t>
        <a:bodyPr/>
        <a:lstStyle/>
        <a:p>
          <a:r>
            <a:rPr lang="en-US" sz="2000" b="1" dirty="0"/>
            <a:t>loan amount / the total project costs</a:t>
          </a:r>
          <a:endParaRPr lang="en-US" sz="2000" dirty="0"/>
        </a:p>
      </dgm:t>
    </dgm:pt>
    <dgm:pt modelId="{999D9337-17E3-4469-B153-78025FE6C661}" type="parTrans" cxnId="{C986DC3B-080F-42F8-B153-2D861B3057AC}">
      <dgm:prSet/>
      <dgm:spPr/>
      <dgm:t>
        <a:bodyPr/>
        <a:lstStyle/>
        <a:p>
          <a:endParaRPr lang="en-US"/>
        </a:p>
      </dgm:t>
    </dgm:pt>
    <dgm:pt modelId="{019DE922-7AB6-4C56-9A6C-953CBE3D70C6}" type="sibTrans" cxnId="{C986DC3B-080F-42F8-B153-2D861B3057AC}">
      <dgm:prSet/>
      <dgm:spPr/>
      <dgm:t>
        <a:bodyPr/>
        <a:lstStyle/>
        <a:p>
          <a:endParaRPr lang="en-US"/>
        </a:p>
      </dgm:t>
    </dgm:pt>
    <dgm:pt modelId="{30532AD6-5D47-4D17-B05A-DFAA723BE3DB}">
      <dgm:prSet custT="1"/>
      <dgm:spPr/>
      <dgm:t>
        <a:bodyPr/>
        <a:lstStyle/>
        <a:p>
          <a:r>
            <a:rPr lang="en-US" sz="2000" dirty="0"/>
            <a:t>Used by lenders to determine the amount they are willing to finance </a:t>
          </a:r>
          <a:r>
            <a:rPr lang="en-US" sz="2000" b="1" dirty="0"/>
            <a:t>in projects with significant renovations or construction</a:t>
          </a:r>
          <a:endParaRPr lang="en-US" sz="2000" dirty="0"/>
        </a:p>
      </dgm:t>
    </dgm:pt>
    <dgm:pt modelId="{9F283A8E-9094-46EE-8DD9-6AC58041E82B}" type="parTrans" cxnId="{96656C6E-2D15-4622-9EB8-1243A5A418CA}">
      <dgm:prSet/>
      <dgm:spPr/>
      <dgm:t>
        <a:bodyPr/>
        <a:lstStyle/>
        <a:p>
          <a:endParaRPr lang="en-US"/>
        </a:p>
      </dgm:t>
    </dgm:pt>
    <dgm:pt modelId="{14847C39-43D5-4BEB-A2EA-4B68389D39E5}" type="sibTrans" cxnId="{96656C6E-2D15-4622-9EB8-1243A5A418CA}">
      <dgm:prSet/>
      <dgm:spPr/>
      <dgm:t>
        <a:bodyPr/>
        <a:lstStyle/>
        <a:p>
          <a:endParaRPr lang="en-US"/>
        </a:p>
      </dgm:t>
    </dgm:pt>
    <dgm:pt modelId="{24BC18DC-AEF5-4CB6-94BA-9C2C53E9D186}">
      <dgm:prSet custT="1"/>
      <dgm:spPr/>
      <dgm:t>
        <a:bodyPr/>
        <a:lstStyle/>
        <a:p>
          <a:r>
            <a:rPr lang="en-US" sz="2000" dirty="0"/>
            <a:t>Total project costs include: purchase price, closing costs, brokerage fees, </a:t>
          </a:r>
          <a:r>
            <a:rPr lang="en-US" sz="2000" u="sng" dirty="0"/>
            <a:t>projected capex</a:t>
          </a:r>
          <a:r>
            <a:rPr lang="en-US" sz="2000" dirty="0"/>
            <a:t>, annual carrying costs, etc.</a:t>
          </a:r>
        </a:p>
      </dgm:t>
    </dgm:pt>
    <dgm:pt modelId="{895C005E-1927-42CC-8AA4-95E2E88AAF5A}" type="parTrans" cxnId="{C7AA78D3-9CAD-4609-B019-36695F5B2BD8}">
      <dgm:prSet/>
      <dgm:spPr/>
      <dgm:t>
        <a:bodyPr/>
        <a:lstStyle/>
        <a:p>
          <a:endParaRPr lang="en-US"/>
        </a:p>
      </dgm:t>
    </dgm:pt>
    <dgm:pt modelId="{32922308-037F-4FFC-8F29-13FC903CF8DC}" type="sibTrans" cxnId="{C7AA78D3-9CAD-4609-B019-36695F5B2BD8}">
      <dgm:prSet/>
      <dgm:spPr/>
      <dgm:t>
        <a:bodyPr/>
        <a:lstStyle/>
        <a:p>
          <a:endParaRPr lang="en-US"/>
        </a:p>
      </dgm:t>
    </dgm:pt>
    <dgm:pt modelId="{117BBD9D-34FD-4438-91C4-1EDF3BE4E3C6}">
      <dgm:prSet/>
      <dgm:spPr/>
      <dgm:t>
        <a:bodyPr/>
        <a:lstStyle/>
        <a:p>
          <a:pPr>
            <a:buNone/>
          </a:pPr>
          <a:endParaRPr lang="en-US" sz="2400" dirty="0"/>
        </a:p>
      </dgm:t>
    </dgm:pt>
    <dgm:pt modelId="{855AB708-5DEE-4FE4-8DC9-44A26E44FFF1}" type="parTrans" cxnId="{04E11BEA-E03F-419E-B601-50E13F86C0D8}">
      <dgm:prSet/>
      <dgm:spPr/>
      <dgm:t>
        <a:bodyPr/>
        <a:lstStyle/>
        <a:p>
          <a:endParaRPr lang="en-US"/>
        </a:p>
      </dgm:t>
    </dgm:pt>
    <dgm:pt modelId="{31B6E2A4-12C8-4BF5-9434-66BF0953E39B}" type="sibTrans" cxnId="{04E11BEA-E03F-419E-B601-50E13F86C0D8}">
      <dgm:prSet/>
      <dgm:spPr/>
      <dgm:t>
        <a:bodyPr/>
        <a:lstStyle/>
        <a:p>
          <a:endParaRPr lang="en-US"/>
        </a:p>
      </dgm:t>
    </dgm:pt>
    <dgm:pt modelId="{D0CCF531-0119-4289-A750-BDBAA7829979}" type="pres">
      <dgm:prSet presAssocID="{AEDCE703-B663-43EA-B094-B8092D0EA1A6}" presName="linear" presStyleCnt="0">
        <dgm:presLayoutVars>
          <dgm:animLvl val="lvl"/>
          <dgm:resizeHandles val="exact"/>
        </dgm:presLayoutVars>
      </dgm:prSet>
      <dgm:spPr/>
    </dgm:pt>
    <dgm:pt modelId="{45E6B49C-9845-480E-81BB-CAA5E98F7FE4}" type="pres">
      <dgm:prSet presAssocID="{CCDA80CA-C081-42A0-AA47-14B6D1E9F9EB}" presName="parentText" presStyleLbl="node1" presStyleIdx="0" presStyleCnt="1" custLinFactNeighborY="450">
        <dgm:presLayoutVars>
          <dgm:chMax val="0"/>
          <dgm:bulletEnabled val="1"/>
        </dgm:presLayoutVars>
      </dgm:prSet>
      <dgm:spPr/>
    </dgm:pt>
    <dgm:pt modelId="{8E654F14-00C7-45AE-AD46-9A38ED7DE793}" type="pres">
      <dgm:prSet presAssocID="{CCDA80CA-C081-42A0-AA47-14B6D1E9F9E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EAFEA34-8D12-4B44-B308-0D99F8B74237}" type="presOf" srcId="{AEDCE703-B663-43EA-B094-B8092D0EA1A6}" destId="{D0CCF531-0119-4289-A750-BDBAA7829979}" srcOrd="0" destOrd="0" presId="urn:microsoft.com/office/officeart/2005/8/layout/vList2"/>
    <dgm:cxn modelId="{C986DC3B-080F-42F8-B153-2D861B3057AC}" srcId="{CCDA80CA-C081-42A0-AA47-14B6D1E9F9EB}" destId="{57FF750E-307D-4956-A96C-C4DC10688489}" srcOrd="0" destOrd="0" parTransId="{999D9337-17E3-4469-B153-78025FE6C661}" sibTransId="{019DE922-7AB6-4C56-9A6C-953CBE3D70C6}"/>
    <dgm:cxn modelId="{96656C6E-2D15-4622-9EB8-1243A5A418CA}" srcId="{CCDA80CA-C081-42A0-AA47-14B6D1E9F9EB}" destId="{30532AD6-5D47-4D17-B05A-DFAA723BE3DB}" srcOrd="1" destOrd="0" parTransId="{9F283A8E-9094-46EE-8DD9-6AC58041E82B}" sibTransId="{14847C39-43D5-4BEB-A2EA-4B68389D39E5}"/>
    <dgm:cxn modelId="{7925A29B-6DE6-4848-9FFB-875FE1AEA52C}" srcId="{AEDCE703-B663-43EA-B094-B8092D0EA1A6}" destId="{CCDA80CA-C081-42A0-AA47-14B6D1E9F9EB}" srcOrd="0" destOrd="0" parTransId="{15C03D23-EB34-4EAF-8210-9412677166EE}" sibTransId="{E124DE0D-E1CE-49F5-9F6D-91A08376AC31}"/>
    <dgm:cxn modelId="{97A0C59B-6D92-419E-8F32-9EBB1A8BB45D}" type="presOf" srcId="{117BBD9D-34FD-4438-91C4-1EDF3BE4E3C6}" destId="{8E654F14-00C7-45AE-AD46-9A38ED7DE793}" srcOrd="0" destOrd="3" presId="urn:microsoft.com/office/officeart/2005/8/layout/vList2"/>
    <dgm:cxn modelId="{8B2A79B6-13CC-4833-A034-28D5D6632BDC}" type="presOf" srcId="{30532AD6-5D47-4D17-B05A-DFAA723BE3DB}" destId="{8E654F14-00C7-45AE-AD46-9A38ED7DE793}" srcOrd="0" destOrd="1" presId="urn:microsoft.com/office/officeart/2005/8/layout/vList2"/>
    <dgm:cxn modelId="{CDBBC2CD-9C82-4286-83D1-0B9F8432F444}" type="presOf" srcId="{CCDA80CA-C081-42A0-AA47-14B6D1E9F9EB}" destId="{45E6B49C-9845-480E-81BB-CAA5E98F7FE4}" srcOrd="0" destOrd="0" presId="urn:microsoft.com/office/officeart/2005/8/layout/vList2"/>
    <dgm:cxn modelId="{C7AA78D3-9CAD-4609-B019-36695F5B2BD8}" srcId="{CCDA80CA-C081-42A0-AA47-14B6D1E9F9EB}" destId="{24BC18DC-AEF5-4CB6-94BA-9C2C53E9D186}" srcOrd="2" destOrd="0" parTransId="{895C005E-1927-42CC-8AA4-95E2E88AAF5A}" sibTransId="{32922308-037F-4FFC-8F29-13FC903CF8DC}"/>
    <dgm:cxn modelId="{04E11BEA-E03F-419E-B601-50E13F86C0D8}" srcId="{CCDA80CA-C081-42A0-AA47-14B6D1E9F9EB}" destId="{117BBD9D-34FD-4438-91C4-1EDF3BE4E3C6}" srcOrd="3" destOrd="0" parTransId="{855AB708-5DEE-4FE4-8DC9-44A26E44FFF1}" sibTransId="{31B6E2A4-12C8-4BF5-9434-66BF0953E39B}"/>
    <dgm:cxn modelId="{B8E795EC-69B3-4D3A-B385-78E400A1190E}" type="presOf" srcId="{57FF750E-307D-4956-A96C-C4DC10688489}" destId="{8E654F14-00C7-45AE-AD46-9A38ED7DE793}" srcOrd="0" destOrd="0" presId="urn:microsoft.com/office/officeart/2005/8/layout/vList2"/>
    <dgm:cxn modelId="{138F1FEE-FE4F-400D-8A51-C2D71624470D}" type="presOf" srcId="{24BC18DC-AEF5-4CB6-94BA-9C2C53E9D186}" destId="{8E654F14-00C7-45AE-AD46-9A38ED7DE793}" srcOrd="0" destOrd="2" presId="urn:microsoft.com/office/officeart/2005/8/layout/vList2"/>
    <dgm:cxn modelId="{97A85A4B-81E1-4E1C-8390-A55B77510021}" type="presParOf" srcId="{D0CCF531-0119-4289-A750-BDBAA7829979}" destId="{45E6B49C-9845-480E-81BB-CAA5E98F7FE4}" srcOrd="0" destOrd="0" presId="urn:microsoft.com/office/officeart/2005/8/layout/vList2"/>
    <dgm:cxn modelId="{0C6B0296-9A7B-4B34-9A26-38AC02357867}" type="presParOf" srcId="{D0CCF531-0119-4289-A750-BDBAA7829979}" destId="{8E654F14-00C7-45AE-AD46-9A38ED7DE79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EDCE703-B663-43EA-B094-B8092D0EA1A6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CDA80CA-C081-42A0-AA47-14B6D1E9F9EB}">
      <dgm:prSet custT="1"/>
      <dgm:spPr/>
      <dgm:t>
        <a:bodyPr/>
        <a:lstStyle/>
        <a:p>
          <a:r>
            <a:rPr lang="en-US" sz="2400" b="1" dirty="0"/>
            <a:t>Debt Service Coverage Ratio (“DSCR”) </a:t>
          </a:r>
          <a:r>
            <a:rPr lang="en-US" sz="2400" dirty="0"/>
            <a:t>– a ratio generally calculated as:</a:t>
          </a:r>
        </a:p>
      </dgm:t>
    </dgm:pt>
    <dgm:pt modelId="{15C03D23-EB34-4EAF-8210-9412677166EE}" type="parTrans" cxnId="{7925A29B-6DE6-4848-9FFB-875FE1AEA52C}">
      <dgm:prSet/>
      <dgm:spPr/>
      <dgm:t>
        <a:bodyPr/>
        <a:lstStyle/>
        <a:p>
          <a:endParaRPr lang="en-US"/>
        </a:p>
      </dgm:t>
    </dgm:pt>
    <dgm:pt modelId="{E124DE0D-E1CE-49F5-9F6D-91A08376AC31}" type="sibTrans" cxnId="{7925A29B-6DE6-4848-9FFB-875FE1AEA52C}">
      <dgm:prSet/>
      <dgm:spPr/>
      <dgm:t>
        <a:bodyPr/>
        <a:lstStyle/>
        <a:p>
          <a:endParaRPr lang="en-US"/>
        </a:p>
      </dgm:t>
    </dgm:pt>
    <dgm:pt modelId="{57FF750E-307D-4956-A96C-C4DC10688489}">
      <dgm:prSet custT="1"/>
      <dgm:spPr/>
      <dgm:t>
        <a:bodyPr/>
        <a:lstStyle/>
        <a:p>
          <a:r>
            <a:rPr lang="en-US" sz="2000" b="1" dirty="0"/>
            <a:t>net operating income / total annual debt payments</a:t>
          </a:r>
          <a:endParaRPr lang="en-US" sz="2000" dirty="0"/>
        </a:p>
      </dgm:t>
    </dgm:pt>
    <dgm:pt modelId="{999D9337-17E3-4469-B153-78025FE6C661}" type="parTrans" cxnId="{C986DC3B-080F-42F8-B153-2D861B3057AC}">
      <dgm:prSet/>
      <dgm:spPr/>
      <dgm:t>
        <a:bodyPr/>
        <a:lstStyle/>
        <a:p>
          <a:endParaRPr lang="en-US"/>
        </a:p>
      </dgm:t>
    </dgm:pt>
    <dgm:pt modelId="{019DE922-7AB6-4C56-9A6C-953CBE3D70C6}" type="sibTrans" cxnId="{C986DC3B-080F-42F8-B153-2D861B3057AC}">
      <dgm:prSet/>
      <dgm:spPr/>
      <dgm:t>
        <a:bodyPr/>
        <a:lstStyle/>
        <a:p>
          <a:endParaRPr lang="en-US"/>
        </a:p>
      </dgm:t>
    </dgm:pt>
    <dgm:pt modelId="{117BBD9D-34FD-4438-91C4-1EDF3BE4E3C6}">
      <dgm:prSet/>
      <dgm:spPr/>
      <dgm:t>
        <a:bodyPr/>
        <a:lstStyle/>
        <a:p>
          <a:pPr>
            <a:buNone/>
          </a:pPr>
          <a:endParaRPr lang="en-US" sz="2400" dirty="0"/>
        </a:p>
      </dgm:t>
    </dgm:pt>
    <dgm:pt modelId="{855AB708-5DEE-4FE4-8DC9-44A26E44FFF1}" type="parTrans" cxnId="{04E11BEA-E03F-419E-B601-50E13F86C0D8}">
      <dgm:prSet/>
      <dgm:spPr/>
      <dgm:t>
        <a:bodyPr/>
        <a:lstStyle/>
        <a:p>
          <a:endParaRPr lang="en-US"/>
        </a:p>
      </dgm:t>
    </dgm:pt>
    <dgm:pt modelId="{31B6E2A4-12C8-4BF5-9434-66BF0953E39B}" type="sibTrans" cxnId="{04E11BEA-E03F-419E-B601-50E13F86C0D8}">
      <dgm:prSet/>
      <dgm:spPr/>
      <dgm:t>
        <a:bodyPr/>
        <a:lstStyle/>
        <a:p>
          <a:endParaRPr lang="en-US"/>
        </a:p>
      </dgm:t>
    </dgm:pt>
    <dgm:pt modelId="{30532AD6-5D47-4D17-B05A-DFAA723BE3DB}">
      <dgm:prSet custT="1"/>
      <dgm:spPr/>
      <dgm:t>
        <a:bodyPr/>
        <a:lstStyle/>
        <a:p>
          <a:r>
            <a:rPr lang="en-US" sz="2000"/>
            <a:t>Its a measure of the cash flow available to pay the debt service on a loan. </a:t>
          </a:r>
          <a:endParaRPr lang="en-US" sz="2000" dirty="0"/>
        </a:p>
      </dgm:t>
    </dgm:pt>
    <dgm:pt modelId="{14847C39-43D5-4BEB-A2EA-4B68389D39E5}" type="sibTrans" cxnId="{96656C6E-2D15-4622-9EB8-1243A5A418CA}">
      <dgm:prSet/>
      <dgm:spPr/>
      <dgm:t>
        <a:bodyPr/>
        <a:lstStyle/>
        <a:p>
          <a:endParaRPr lang="en-US"/>
        </a:p>
      </dgm:t>
    </dgm:pt>
    <dgm:pt modelId="{9F283A8E-9094-46EE-8DD9-6AC58041E82B}" type="parTrans" cxnId="{96656C6E-2D15-4622-9EB8-1243A5A418CA}">
      <dgm:prSet/>
      <dgm:spPr/>
      <dgm:t>
        <a:bodyPr/>
        <a:lstStyle/>
        <a:p>
          <a:endParaRPr lang="en-US"/>
        </a:p>
      </dgm:t>
    </dgm:pt>
    <dgm:pt modelId="{3E7BDCE5-F320-43BA-82D2-E13F727048C3}">
      <dgm:prSet custT="1"/>
      <dgm:spPr/>
      <dgm:t>
        <a:bodyPr/>
        <a:lstStyle/>
        <a:p>
          <a:r>
            <a:rPr lang="en-US" sz="1800" dirty="0"/>
            <a:t>the ratio states NOI as a multiple of total debt payments </a:t>
          </a:r>
          <a:r>
            <a:rPr lang="en-US" sz="1800" u="sng" dirty="0"/>
            <a:t>due within one year</a:t>
          </a:r>
          <a:r>
            <a:rPr lang="en-US" sz="1800" dirty="0"/>
            <a:t>,</a:t>
          </a:r>
        </a:p>
      </dgm:t>
    </dgm:pt>
    <dgm:pt modelId="{99DAF13E-D9C7-423E-BE53-26E6FB9CB48B}" type="parTrans" cxnId="{FDB46E40-2EB6-4299-A081-0D5A4D1C8F93}">
      <dgm:prSet/>
      <dgm:spPr/>
      <dgm:t>
        <a:bodyPr/>
        <a:lstStyle/>
        <a:p>
          <a:endParaRPr lang="en-US"/>
        </a:p>
      </dgm:t>
    </dgm:pt>
    <dgm:pt modelId="{4AA6E04B-0840-47BB-BF10-D2CAF35D76B8}" type="sibTrans" cxnId="{FDB46E40-2EB6-4299-A081-0D5A4D1C8F93}">
      <dgm:prSet/>
      <dgm:spPr/>
      <dgm:t>
        <a:bodyPr/>
        <a:lstStyle/>
        <a:p>
          <a:endParaRPr lang="en-US"/>
        </a:p>
      </dgm:t>
    </dgm:pt>
    <dgm:pt modelId="{3CDEA431-05DE-479F-AD0C-8367C31C7C6A}">
      <dgm:prSet custT="1"/>
      <dgm:spPr/>
      <dgm:t>
        <a:bodyPr/>
        <a:lstStyle/>
        <a:p>
          <a:r>
            <a:rPr lang="en-US" sz="1800" dirty="0"/>
            <a:t>Example, if a property has a loan </a:t>
          </a:r>
          <a:r>
            <a:rPr lang="en-US" altLang="en-US" sz="1800" dirty="0">
              <a:ea typeface="ＭＳ Ｐゴシック" pitchFamily="34" charset="-128"/>
            </a:rPr>
            <a:t>of $1,200,000, and a Loan Constant of 6%,the total annual payments are $72,000.  If the NOI of the property is $100,000, the DSCR is </a:t>
          </a:r>
          <a:r>
            <a:rPr lang="en-US" altLang="en-US" sz="1800" b="1" dirty="0">
              <a:ea typeface="ＭＳ Ｐゴシック" pitchFamily="34" charset="-128"/>
            </a:rPr>
            <a:t>1.39 </a:t>
          </a:r>
          <a:r>
            <a:rPr lang="en-US" altLang="en-US" sz="1800" dirty="0">
              <a:ea typeface="ＭＳ Ｐゴシック" pitchFamily="34" charset="-128"/>
            </a:rPr>
            <a:t>($100,000/$72,000)</a:t>
          </a:r>
        </a:p>
      </dgm:t>
    </dgm:pt>
    <dgm:pt modelId="{5971F68E-1B81-4BA0-94C2-C4F27034B63E}" type="parTrans" cxnId="{62C8EA16-0A21-4CB5-8055-6082F57BA00A}">
      <dgm:prSet/>
      <dgm:spPr/>
      <dgm:t>
        <a:bodyPr/>
        <a:lstStyle/>
        <a:p>
          <a:endParaRPr lang="en-US"/>
        </a:p>
      </dgm:t>
    </dgm:pt>
    <dgm:pt modelId="{79DA2FCB-1A99-4AE4-8F57-1E37CC5BE8A8}" type="sibTrans" cxnId="{62C8EA16-0A21-4CB5-8055-6082F57BA00A}">
      <dgm:prSet/>
      <dgm:spPr/>
      <dgm:t>
        <a:bodyPr/>
        <a:lstStyle/>
        <a:p>
          <a:endParaRPr lang="en-US"/>
        </a:p>
      </dgm:t>
    </dgm:pt>
    <dgm:pt modelId="{B3EF0F8C-0C26-4F21-A69A-7CFB27A1C80F}">
      <dgm:prSet custT="1"/>
      <dgm:spPr/>
      <dgm:t>
        <a:bodyPr/>
        <a:lstStyle/>
        <a:p>
          <a:r>
            <a:rPr lang="en-US" altLang="en-US" sz="1800" i="1" u="sng">
              <a:ea typeface="ＭＳ Ｐゴシック" pitchFamily="34" charset="-128"/>
            </a:rPr>
            <a:t>Lenders will often base a loan size on the lower of a certain LTV percentage or DSCR </a:t>
          </a:r>
          <a:endParaRPr lang="en-US" altLang="en-US" sz="1800" i="1" u="sng" dirty="0">
            <a:ea typeface="ＭＳ Ｐゴシック" pitchFamily="34" charset="-128"/>
          </a:endParaRPr>
        </a:p>
      </dgm:t>
    </dgm:pt>
    <dgm:pt modelId="{594CBC83-42A0-44F8-BBB3-8AAC1583C441}" type="parTrans" cxnId="{BF5EF987-DCA7-444A-853B-0BB0025318A9}">
      <dgm:prSet/>
      <dgm:spPr/>
      <dgm:t>
        <a:bodyPr/>
        <a:lstStyle/>
        <a:p>
          <a:endParaRPr lang="en-US"/>
        </a:p>
      </dgm:t>
    </dgm:pt>
    <dgm:pt modelId="{6660A847-7598-43A0-9044-44AD7FB9DD40}" type="sibTrans" cxnId="{BF5EF987-DCA7-444A-853B-0BB0025318A9}">
      <dgm:prSet/>
      <dgm:spPr/>
      <dgm:t>
        <a:bodyPr/>
        <a:lstStyle/>
        <a:p>
          <a:endParaRPr lang="en-US"/>
        </a:p>
      </dgm:t>
    </dgm:pt>
    <dgm:pt modelId="{079F5689-BB31-4ECB-9743-C63A5CC04F7B}">
      <dgm:prSet custT="1"/>
      <dgm:spPr/>
      <dgm:t>
        <a:bodyPr/>
        <a:lstStyle/>
        <a:p>
          <a:r>
            <a:rPr lang="en-US" altLang="en-US" sz="1800" i="1" u="sng" dirty="0">
              <a:ea typeface="ＭＳ Ｐゴシック" pitchFamily="34" charset="-128"/>
            </a:rPr>
            <a:t>The HIGHER the DSCR, the safer for the </a:t>
          </a:r>
          <a:r>
            <a:rPr lang="en-US" altLang="en-US" sz="1800" i="1" u="sng" dirty="0" err="1">
              <a:ea typeface="ＭＳ Ｐゴシック" pitchFamily="34" charset="-128"/>
            </a:rPr>
            <a:t>lende</a:t>
          </a:r>
          <a:endParaRPr lang="en-US" sz="1800" dirty="0"/>
        </a:p>
      </dgm:t>
    </dgm:pt>
    <dgm:pt modelId="{D9757EA5-2227-40B5-81BD-192100CF27D7}" type="parTrans" cxnId="{CF26F86E-CE37-4EFF-B766-79DDA345BA85}">
      <dgm:prSet/>
      <dgm:spPr/>
      <dgm:t>
        <a:bodyPr/>
        <a:lstStyle/>
        <a:p>
          <a:endParaRPr lang="en-US"/>
        </a:p>
      </dgm:t>
    </dgm:pt>
    <dgm:pt modelId="{C0937273-2BBC-4983-A04C-B59333540274}" type="sibTrans" cxnId="{CF26F86E-CE37-4EFF-B766-79DDA345BA85}">
      <dgm:prSet/>
      <dgm:spPr/>
      <dgm:t>
        <a:bodyPr/>
        <a:lstStyle/>
        <a:p>
          <a:endParaRPr lang="en-US"/>
        </a:p>
      </dgm:t>
    </dgm:pt>
    <dgm:pt modelId="{D0CCF531-0119-4289-A750-BDBAA7829979}" type="pres">
      <dgm:prSet presAssocID="{AEDCE703-B663-43EA-B094-B8092D0EA1A6}" presName="linear" presStyleCnt="0">
        <dgm:presLayoutVars>
          <dgm:animLvl val="lvl"/>
          <dgm:resizeHandles val="exact"/>
        </dgm:presLayoutVars>
      </dgm:prSet>
      <dgm:spPr/>
    </dgm:pt>
    <dgm:pt modelId="{45E6B49C-9845-480E-81BB-CAA5E98F7FE4}" type="pres">
      <dgm:prSet presAssocID="{CCDA80CA-C081-42A0-AA47-14B6D1E9F9EB}" presName="parentText" presStyleLbl="node1" presStyleIdx="0" presStyleCnt="1" custLinFactNeighborY="450">
        <dgm:presLayoutVars>
          <dgm:chMax val="0"/>
          <dgm:bulletEnabled val="1"/>
        </dgm:presLayoutVars>
      </dgm:prSet>
      <dgm:spPr/>
    </dgm:pt>
    <dgm:pt modelId="{8E654F14-00C7-45AE-AD46-9A38ED7DE793}" type="pres">
      <dgm:prSet presAssocID="{CCDA80CA-C081-42A0-AA47-14B6D1E9F9E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B5ABF05-5DE8-42D9-A64A-72D0D2AAB8DA}" type="presOf" srcId="{B3EF0F8C-0C26-4F21-A69A-7CFB27A1C80F}" destId="{8E654F14-00C7-45AE-AD46-9A38ED7DE793}" srcOrd="0" destOrd="4" presId="urn:microsoft.com/office/officeart/2005/8/layout/vList2"/>
    <dgm:cxn modelId="{62C8EA16-0A21-4CB5-8055-6082F57BA00A}" srcId="{3E7BDCE5-F320-43BA-82D2-E13F727048C3}" destId="{3CDEA431-05DE-479F-AD0C-8367C31C7C6A}" srcOrd="0" destOrd="0" parTransId="{5971F68E-1B81-4BA0-94C2-C4F27034B63E}" sibTransId="{79DA2FCB-1A99-4AE4-8F57-1E37CC5BE8A8}"/>
    <dgm:cxn modelId="{6EAFEA34-8D12-4B44-B308-0D99F8B74237}" type="presOf" srcId="{AEDCE703-B663-43EA-B094-B8092D0EA1A6}" destId="{D0CCF531-0119-4289-A750-BDBAA7829979}" srcOrd="0" destOrd="0" presId="urn:microsoft.com/office/officeart/2005/8/layout/vList2"/>
    <dgm:cxn modelId="{C986DC3B-080F-42F8-B153-2D861B3057AC}" srcId="{CCDA80CA-C081-42A0-AA47-14B6D1E9F9EB}" destId="{57FF750E-307D-4956-A96C-C4DC10688489}" srcOrd="0" destOrd="0" parTransId="{999D9337-17E3-4469-B153-78025FE6C661}" sibTransId="{019DE922-7AB6-4C56-9A6C-953CBE3D70C6}"/>
    <dgm:cxn modelId="{FDB46E40-2EB6-4299-A081-0D5A4D1C8F93}" srcId="{CCDA80CA-C081-42A0-AA47-14B6D1E9F9EB}" destId="{3E7BDCE5-F320-43BA-82D2-E13F727048C3}" srcOrd="2" destOrd="0" parTransId="{99DAF13E-D9C7-423E-BE53-26E6FB9CB48B}" sibTransId="{4AA6E04B-0840-47BB-BF10-D2CAF35D76B8}"/>
    <dgm:cxn modelId="{96656C6E-2D15-4622-9EB8-1243A5A418CA}" srcId="{CCDA80CA-C081-42A0-AA47-14B6D1E9F9EB}" destId="{30532AD6-5D47-4D17-B05A-DFAA723BE3DB}" srcOrd="1" destOrd="0" parTransId="{9F283A8E-9094-46EE-8DD9-6AC58041E82B}" sibTransId="{14847C39-43D5-4BEB-A2EA-4B68389D39E5}"/>
    <dgm:cxn modelId="{CF26F86E-CE37-4EFF-B766-79DDA345BA85}" srcId="{CCDA80CA-C081-42A0-AA47-14B6D1E9F9EB}" destId="{079F5689-BB31-4ECB-9743-C63A5CC04F7B}" srcOrd="4" destOrd="0" parTransId="{D9757EA5-2227-40B5-81BD-192100CF27D7}" sibTransId="{C0937273-2BBC-4983-A04C-B59333540274}"/>
    <dgm:cxn modelId="{BF5EF987-DCA7-444A-853B-0BB0025318A9}" srcId="{CCDA80CA-C081-42A0-AA47-14B6D1E9F9EB}" destId="{B3EF0F8C-0C26-4F21-A69A-7CFB27A1C80F}" srcOrd="3" destOrd="0" parTransId="{594CBC83-42A0-44F8-BBB3-8AAC1583C441}" sibTransId="{6660A847-7598-43A0-9044-44AD7FB9DD40}"/>
    <dgm:cxn modelId="{81B63689-3CD6-44E4-9BDC-CB11698C221B}" type="presOf" srcId="{3CDEA431-05DE-479F-AD0C-8367C31C7C6A}" destId="{8E654F14-00C7-45AE-AD46-9A38ED7DE793}" srcOrd="0" destOrd="3" presId="urn:microsoft.com/office/officeart/2005/8/layout/vList2"/>
    <dgm:cxn modelId="{A3B91791-8F60-48F4-936E-93F185579A02}" type="presOf" srcId="{079F5689-BB31-4ECB-9743-C63A5CC04F7B}" destId="{8E654F14-00C7-45AE-AD46-9A38ED7DE793}" srcOrd="0" destOrd="5" presId="urn:microsoft.com/office/officeart/2005/8/layout/vList2"/>
    <dgm:cxn modelId="{7925A29B-6DE6-4848-9FFB-875FE1AEA52C}" srcId="{AEDCE703-B663-43EA-B094-B8092D0EA1A6}" destId="{CCDA80CA-C081-42A0-AA47-14B6D1E9F9EB}" srcOrd="0" destOrd="0" parTransId="{15C03D23-EB34-4EAF-8210-9412677166EE}" sibTransId="{E124DE0D-E1CE-49F5-9F6D-91A08376AC31}"/>
    <dgm:cxn modelId="{97A0C59B-6D92-419E-8F32-9EBB1A8BB45D}" type="presOf" srcId="{117BBD9D-34FD-4438-91C4-1EDF3BE4E3C6}" destId="{8E654F14-00C7-45AE-AD46-9A38ED7DE793}" srcOrd="0" destOrd="6" presId="urn:microsoft.com/office/officeart/2005/8/layout/vList2"/>
    <dgm:cxn modelId="{36734CB2-3E1A-4071-9E49-0A6A02FD8DB4}" type="presOf" srcId="{3E7BDCE5-F320-43BA-82D2-E13F727048C3}" destId="{8E654F14-00C7-45AE-AD46-9A38ED7DE793}" srcOrd="0" destOrd="2" presId="urn:microsoft.com/office/officeart/2005/8/layout/vList2"/>
    <dgm:cxn modelId="{8B2A79B6-13CC-4833-A034-28D5D6632BDC}" type="presOf" srcId="{30532AD6-5D47-4D17-B05A-DFAA723BE3DB}" destId="{8E654F14-00C7-45AE-AD46-9A38ED7DE793}" srcOrd="0" destOrd="1" presId="urn:microsoft.com/office/officeart/2005/8/layout/vList2"/>
    <dgm:cxn modelId="{CDBBC2CD-9C82-4286-83D1-0B9F8432F444}" type="presOf" srcId="{CCDA80CA-C081-42A0-AA47-14B6D1E9F9EB}" destId="{45E6B49C-9845-480E-81BB-CAA5E98F7FE4}" srcOrd="0" destOrd="0" presId="urn:microsoft.com/office/officeart/2005/8/layout/vList2"/>
    <dgm:cxn modelId="{04E11BEA-E03F-419E-B601-50E13F86C0D8}" srcId="{CCDA80CA-C081-42A0-AA47-14B6D1E9F9EB}" destId="{117BBD9D-34FD-4438-91C4-1EDF3BE4E3C6}" srcOrd="5" destOrd="0" parTransId="{855AB708-5DEE-4FE4-8DC9-44A26E44FFF1}" sibTransId="{31B6E2A4-12C8-4BF5-9434-66BF0953E39B}"/>
    <dgm:cxn modelId="{B8E795EC-69B3-4D3A-B385-78E400A1190E}" type="presOf" srcId="{57FF750E-307D-4956-A96C-C4DC10688489}" destId="{8E654F14-00C7-45AE-AD46-9A38ED7DE793}" srcOrd="0" destOrd="0" presId="urn:microsoft.com/office/officeart/2005/8/layout/vList2"/>
    <dgm:cxn modelId="{97A85A4B-81E1-4E1C-8390-A55B77510021}" type="presParOf" srcId="{D0CCF531-0119-4289-A750-BDBAA7829979}" destId="{45E6B49C-9845-480E-81BB-CAA5E98F7FE4}" srcOrd="0" destOrd="0" presId="urn:microsoft.com/office/officeart/2005/8/layout/vList2"/>
    <dgm:cxn modelId="{0C6B0296-9A7B-4B34-9A26-38AC02357867}" type="presParOf" srcId="{D0CCF531-0119-4289-A750-BDBAA7829979}" destId="{8E654F14-00C7-45AE-AD46-9A38ED7DE79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A60398-09F1-4CE7-9F03-BC1E065E69B5}">
      <dsp:nvSpPr>
        <dsp:cNvPr id="0" name=""/>
        <dsp:cNvSpPr/>
      </dsp:nvSpPr>
      <dsp:spPr>
        <a:xfrm>
          <a:off x="0" y="718"/>
          <a:ext cx="4885203" cy="1681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A62501-39A5-466E-A698-56E294D169FB}">
      <dsp:nvSpPr>
        <dsp:cNvPr id="0" name=""/>
        <dsp:cNvSpPr/>
      </dsp:nvSpPr>
      <dsp:spPr>
        <a:xfrm>
          <a:off x="508544" y="378974"/>
          <a:ext cx="924626" cy="924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57196A-D93E-421B-A0E5-097B8E5ECD2D}">
      <dsp:nvSpPr>
        <dsp:cNvPr id="0" name=""/>
        <dsp:cNvSpPr/>
      </dsp:nvSpPr>
      <dsp:spPr>
        <a:xfrm>
          <a:off x="1941716" y="718"/>
          <a:ext cx="2943486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Why do we mortgage our properties?</a:t>
          </a:r>
        </a:p>
      </dsp:txBody>
      <dsp:txXfrm>
        <a:off x="1941716" y="718"/>
        <a:ext cx="2943486" cy="1681139"/>
      </dsp:txXfrm>
    </dsp:sp>
    <dsp:sp modelId="{C865A73B-7C80-427D-B5EC-3CD7EB702E21}">
      <dsp:nvSpPr>
        <dsp:cNvPr id="0" name=""/>
        <dsp:cNvSpPr/>
      </dsp:nvSpPr>
      <dsp:spPr>
        <a:xfrm>
          <a:off x="0" y="2102143"/>
          <a:ext cx="4885203" cy="16811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B39FFD-DCE6-43A7-ADC0-5CE8316AEBE0}">
      <dsp:nvSpPr>
        <dsp:cNvPr id="0" name=""/>
        <dsp:cNvSpPr/>
      </dsp:nvSpPr>
      <dsp:spPr>
        <a:xfrm>
          <a:off x="508544" y="2480399"/>
          <a:ext cx="924626" cy="924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DF02D8-839D-4CBA-B721-C575AB65CF7A}">
      <dsp:nvSpPr>
        <dsp:cNvPr id="0" name=""/>
        <dsp:cNvSpPr/>
      </dsp:nvSpPr>
      <dsp:spPr>
        <a:xfrm>
          <a:off x="1941716" y="2102143"/>
          <a:ext cx="2943486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How much debt should we put on a property?</a:t>
          </a:r>
        </a:p>
      </dsp:txBody>
      <dsp:txXfrm>
        <a:off x="1941716" y="2102143"/>
        <a:ext cx="2943486" cy="1681139"/>
      </dsp:txXfrm>
    </dsp:sp>
    <dsp:sp modelId="{48C3DD3D-9FC6-4B7B-878A-64396993AF0E}">
      <dsp:nvSpPr>
        <dsp:cNvPr id="0" name=""/>
        <dsp:cNvSpPr/>
      </dsp:nvSpPr>
      <dsp:spPr>
        <a:xfrm>
          <a:off x="0" y="4203567"/>
          <a:ext cx="4885203" cy="168113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005712-BE06-4611-9560-545D880BF633}">
      <dsp:nvSpPr>
        <dsp:cNvPr id="0" name=""/>
        <dsp:cNvSpPr/>
      </dsp:nvSpPr>
      <dsp:spPr>
        <a:xfrm>
          <a:off x="508544" y="4581824"/>
          <a:ext cx="924626" cy="924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F5B348-009F-4A54-BC85-EAF5FDC190F1}">
      <dsp:nvSpPr>
        <dsp:cNvPr id="0" name=""/>
        <dsp:cNvSpPr/>
      </dsp:nvSpPr>
      <dsp:spPr>
        <a:xfrm>
          <a:off x="1941716" y="4203567"/>
          <a:ext cx="2943486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How do we source mortgages?</a:t>
          </a:r>
        </a:p>
      </dsp:txBody>
      <dsp:txXfrm>
        <a:off x="1941716" y="4203567"/>
        <a:ext cx="2943486" cy="1681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900D3A-8F39-49F2-B9DA-177332261995}">
      <dsp:nvSpPr>
        <dsp:cNvPr id="0" name=""/>
        <dsp:cNvSpPr/>
      </dsp:nvSpPr>
      <dsp:spPr>
        <a:xfrm rot="5400000">
          <a:off x="2563269" y="-612055"/>
          <a:ext cx="1517336" cy="3126529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Most developers have a finite supply of equity</a:t>
          </a:r>
        </a:p>
      </dsp:txBody>
      <dsp:txXfrm rot="-5400000">
        <a:off x="1758673" y="266611"/>
        <a:ext cx="3052459" cy="1369196"/>
      </dsp:txXfrm>
    </dsp:sp>
    <dsp:sp modelId="{829F465C-2AEB-4F1A-8EE7-9BCB68F43CDE}">
      <dsp:nvSpPr>
        <dsp:cNvPr id="0" name=""/>
        <dsp:cNvSpPr/>
      </dsp:nvSpPr>
      <dsp:spPr>
        <a:xfrm>
          <a:off x="0" y="2873"/>
          <a:ext cx="1758673" cy="189667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To increase the equity we have available</a:t>
          </a:r>
        </a:p>
      </dsp:txBody>
      <dsp:txXfrm>
        <a:off x="85851" y="88724"/>
        <a:ext cx="1586971" cy="1724968"/>
      </dsp:txXfrm>
    </dsp:sp>
    <dsp:sp modelId="{EF987B44-E91F-48E5-85F4-C2B84EC2E727}">
      <dsp:nvSpPr>
        <dsp:cNvPr id="0" name=""/>
        <dsp:cNvSpPr/>
      </dsp:nvSpPr>
      <dsp:spPr>
        <a:xfrm rot="5400000">
          <a:off x="2563269" y="1379448"/>
          <a:ext cx="1517336" cy="3126529"/>
        </a:xfrm>
        <a:prstGeom prst="round2SameRect">
          <a:avLst/>
        </a:prstGeom>
        <a:solidFill>
          <a:schemeClr val="accent5">
            <a:tint val="40000"/>
            <a:alpha val="90000"/>
            <a:hueOff val="-5370241"/>
            <a:satOff val="24126"/>
            <a:lumOff val="1658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Example, if the sponsor is investing $200,000 in property that costs $1 Million, and can borrow 50%, the percentage ownership increases from 20% to 40%.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Note – Sponsor % ownership only increases if they are investing their own equity</a:t>
          </a:r>
        </a:p>
      </dsp:txBody>
      <dsp:txXfrm rot="-5400000">
        <a:off x="1758673" y="2258114"/>
        <a:ext cx="3052459" cy="1369196"/>
      </dsp:txXfrm>
    </dsp:sp>
    <dsp:sp modelId="{F0385476-526A-4982-AE42-5DF31E9B57AF}">
      <dsp:nvSpPr>
        <dsp:cNvPr id="0" name=""/>
        <dsp:cNvSpPr/>
      </dsp:nvSpPr>
      <dsp:spPr>
        <a:xfrm>
          <a:off x="0" y="1994377"/>
          <a:ext cx="1758673" cy="1896670"/>
        </a:xfrm>
        <a:prstGeom prst="roundRec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To increase the amount of the deal we “own”</a:t>
          </a:r>
        </a:p>
      </dsp:txBody>
      <dsp:txXfrm>
        <a:off x="85851" y="2080228"/>
        <a:ext cx="1586971" cy="1724968"/>
      </dsp:txXfrm>
    </dsp:sp>
    <dsp:sp modelId="{EC965FD3-5896-4824-9B7C-8A8D4E090DD7}">
      <dsp:nvSpPr>
        <dsp:cNvPr id="0" name=""/>
        <dsp:cNvSpPr/>
      </dsp:nvSpPr>
      <dsp:spPr>
        <a:xfrm rot="5400000">
          <a:off x="2563269" y="3370952"/>
          <a:ext cx="1517336" cy="3126529"/>
        </a:xfrm>
        <a:prstGeom prst="round2SameRect">
          <a:avLst/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Positive leverage</a:t>
          </a:r>
        </a:p>
      </dsp:txBody>
      <dsp:txXfrm rot="-5400000">
        <a:off x="1758673" y="4249618"/>
        <a:ext cx="3052459" cy="1369196"/>
      </dsp:txXfrm>
    </dsp:sp>
    <dsp:sp modelId="{40C4B8DD-76CB-468C-B92B-38D938DA8FE9}">
      <dsp:nvSpPr>
        <dsp:cNvPr id="0" name=""/>
        <dsp:cNvSpPr/>
      </dsp:nvSpPr>
      <dsp:spPr>
        <a:xfrm>
          <a:off x="0" y="3985881"/>
          <a:ext cx="1758673" cy="1896670"/>
        </a:xfrm>
        <a:prstGeom prst="round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To increase our returns</a:t>
          </a:r>
        </a:p>
      </dsp:txBody>
      <dsp:txXfrm>
        <a:off x="85851" y="4071732"/>
        <a:ext cx="1586971" cy="17249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DB9B4C-191A-47B1-BF69-6ACB96E1A5BA}">
      <dsp:nvSpPr>
        <dsp:cNvPr id="0" name=""/>
        <dsp:cNvSpPr/>
      </dsp:nvSpPr>
      <dsp:spPr>
        <a:xfrm>
          <a:off x="0" y="107355"/>
          <a:ext cx="4885203" cy="162227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Depends on the project and your risk level</a:t>
          </a:r>
        </a:p>
      </dsp:txBody>
      <dsp:txXfrm>
        <a:off x="79193" y="186548"/>
        <a:ext cx="4726817" cy="1463892"/>
      </dsp:txXfrm>
    </dsp:sp>
    <dsp:sp modelId="{D204BC45-30FD-43F2-BCAF-E8B002CA5B8B}">
      <dsp:nvSpPr>
        <dsp:cNvPr id="0" name=""/>
        <dsp:cNvSpPr/>
      </dsp:nvSpPr>
      <dsp:spPr>
        <a:xfrm>
          <a:off x="0" y="1813153"/>
          <a:ext cx="4885203" cy="162227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More debt – more annual debt service = </a:t>
          </a:r>
          <a:r>
            <a:rPr lang="en-US" sz="2900" b="1" kern="1200" dirty="0">
              <a:solidFill>
                <a:schemeClr val="tx1"/>
              </a:solidFill>
            </a:rPr>
            <a:t>more financial burden on the property</a:t>
          </a:r>
        </a:p>
      </dsp:txBody>
      <dsp:txXfrm>
        <a:off x="79193" y="1892346"/>
        <a:ext cx="4726817" cy="1463892"/>
      </dsp:txXfrm>
    </dsp:sp>
    <dsp:sp modelId="{0BA29208-74DD-438F-99E2-B58644BA0D3D}">
      <dsp:nvSpPr>
        <dsp:cNvPr id="0" name=""/>
        <dsp:cNvSpPr/>
      </dsp:nvSpPr>
      <dsp:spPr>
        <a:xfrm>
          <a:off x="0" y="3435432"/>
          <a:ext cx="4885203" cy="720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105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Harder to absorb market downturns and negative changes to pro forma</a:t>
          </a:r>
        </a:p>
      </dsp:txBody>
      <dsp:txXfrm>
        <a:off x="0" y="3435432"/>
        <a:ext cx="4885203" cy="720359"/>
      </dsp:txXfrm>
    </dsp:sp>
    <dsp:sp modelId="{7AC655BB-EB4A-49E1-A848-0F28AA691E1A}">
      <dsp:nvSpPr>
        <dsp:cNvPr id="0" name=""/>
        <dsp:cNvSpPr/>
      </dsp:nvSpPr>
      <dsp:spPr>
        <a:xfrm>
          <a:off x="0" y="4155792"/>
          <a:ext cx="4885203" cy="162227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Most developers that go broke do so because projects are overleveraged!!!</a:t>
          </a:r>
        </a:p>
      </dsp:txBody>
      <dsp:txXfrm>
        <a:off x="79193" y="4234985"/>
        <a:ext cx="4726817" cy="146389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989A83-6E56-4E4F-94F1-91521D1BD432}">
      <dsp:nvSpPr>
        <dsp:cNvPr id="0" name=""/>
        <dsp:cNvSpPr/>
      </dsp:nvSpPr>
      <dsp:spPr>
        <a:xfrm>
          <a:off x="2366" y="57071"/>
          <a:ext cx="2307045" cy="6574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Direct relationships with banks</a:t>
          </a:r>
        </a:p>
      </dsp:txBody>
      <dsp:txXfrm>
        <a:off x="2366" y="57071"/>
        <a:ext cx="2307045" cy="657418"/>
      </dsp:txXfrm>
    </dsp:sp>
    <dsp:sp modelId="{082B0670-F535-4FF1-A2CF-D9EAB21B182E}">
      <dsp:nvSpPr>
        <dsp:cNvPr id="0" name=""/>
        <dsp:cNvSpPr/>
      </dsp:nvSpPr>
      <dsp:spPr>
        <a:xfrm>
          <a:off x="0" y="771558"/>
          <a:ext cx="2307045" cy="326105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F2C9EF-7E2F-4392-8808-A60D37B9CF05}">
      <dsp:nvSpPr>
        <dsp:cNvPr id="0" name=""/>
        <dsp:cNvSpPr/>
      </dsp:nvSpPr>
      <dsp:spPr>
        <a:xfrm>
          <a:off x="2632397" y="57071"/>
          <a:ext cx="2307045" cy="65741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Mortgage brokers</a:t>
          </a:r>
        </a:p>
      </dsp:txBody>
      <dsp:txXfrm>
        <a:off x="2632397" y="57071"/>
        <a:ext cx="2307045" cy="657418"/>
      </dsp:txXfrm>
    </dsp:sp>
    <dsp:sp modelId="{66DE4FE3-27EB-431F-83D3-95832ED5EDCA}">
      <dsp:nvSpPr>
        <dsp:cNvPr id="0" name=""/>
        <dsp:cNvSpPr/>
      </dsp:nvSpPr>
      <dsp:spPr>
        <a:xfrm>
          <a:off x="2632397" y="714489"/>
          <a:ext cx="2307045" cy="326105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They have multiple bank relationships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You can leverage off their relationships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They can help format underwriting materials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Generally charge 1% of Mortgage amount (paid at loan closing)</a:t>
          </a:r>
        </a:p>
      </dsp:txBody>
      <dsp:txXfrm>
        <a:off x="2632397" y="714489"/>
        <a:ext cx="2307045" cy="3261059"/>
      </dsp:txXfrm>
    </dsp:sp>
    <dsp:sp modelId="{11436644-49F6-4482-8E71-41BAF51B6FBD}">
      <dsp:nvSpPr>
        <dsp:cNvPr id="0" name=""/>
        <dsp:cNvSpPr/>
      </dsp:nvSpPr>
      <dsp:spPr>
        <a:xfrm>
          <a:off x="5262429" y="57071"/>
          <a:ext cx="2307045" cy="65741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Seller Financing*</a:t>
          </a:r>
        </a:p>
      </dsp:txBody>
      <dsp:txXfrm>
        <a:off x="5262429" y="57071"/>
        <a:ext cx="2307045" cy="657418"/>
      </dsp:txXfrm>
    </dsp:sp>
    <dsp:sp modelId="{71169E0C-1B98-40F6-98F4-31B96B0685E2}">
      <dsp:nvSpPr>
        <dsp:cNvPr id="0" name=""/>
        <dsp:cNvSpPr/>
      </dsp:nvSpPr>
      <dsp:spPr>
        <a:xfrm>
          <a:off x="5262429" y="714489"/>
          <a:ext cx="2307045" cy="326105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Often best option if you can get it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Sometimes ONLY option for difficult properties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Cheapest to put in place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No guarantees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Often interest only (lower rate without amortization)</a:t>
          </a:r>
        </a:p>
      </dsp:txBody>
      <dsp:txXfrm>
        <a:off x="5262429" y="714489"/>
        <a:ext cx="2307045" cy="326105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D0E377-1197-4CD5-9577-12AB1DDB40F6}">
      <dsp:nvSpPr>
        <dsp:cNvPr id="0" name=""/>
        <dsp:cNvSpPr/>
      </dsp:nvSpPr>
      <dsp:spPr>
        <a:xfrm>
          <a:off x="0" y="208119"/>
          <a:ext cx="4885203" cy="9945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u="sng" kern="1200"/>
            <a:t>“Loan Constant” </a:t>
          </a:r>
          <a:r>
            <a:rPr lang="en-US" sz="2500" kern="1200"/>
            <a:t>– The “effective” interest rate on a loan. Formula is:</a:t>
          </a:r>
        </a:p>
      </dsp:txBody>
      <dsp:txXfrm>
        <a:off x="48547" y="256666"/>
        <a:ext cx="4788109" cy="897406"/>
      </dsp:txXfrm>
    </dsp:sp>
    <dsp:sp modelId="{FD20F8DF-BE2C-40E5-BAFC-C499D1B88FDC}">
      <dsp:nvSpPr>
        <dsp:cNvPr id="0" name=""/>
        <dsp:cNvSpPr/>
      </dsp:nvSpPr>
      <dsp:spPr>
        <a:xfrm>
          <a:off x="0" y="1202619"/>
          <a:ext cx="4885203" cy="6339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105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/>
            <a:t>total annual debt service (interest and principal) / loan amount</a:t>
          </a:r>
          <a:endParaRPr lang="en-US" sz="2000" kern="1200"/>
        </a:p>
      </dsp:txBody>
      <dsp:txXfrm>
        <a:off x="0" y="1202619"/>
        <a:ext cx="4885203" cy="633937"/>
      </dsp:txXfrm>
    </dsp:sp>
    <dsp:sp modelId="{45E6B49C-9845-480E-81BB-CAA5E98F7FE4}">
      <dsp:nvSpPr>
        <dsp:cNvPr id="0" name=""/>
        <dsp:cNvSpPr/>
      </dsp:nvSpPr>
      <dsp:spPr>
        <a:xfrm>
          <a:off x="0" y="1836556"/>
          <a:ext cx="4885203" cy="9945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u="sng" kern="1200"/>
            <a:t>Loan to Value” Ratio (“LTV”) </a:t>
          </a:r>
          <a:r>
            <a:rPr lang="en-US" sz="2500" kern="1200"/>
            <a:t>– A percentage ratio calculated as:</a:t>
          </a:r>
        </a:p>
      </dsp:txBody>
      <dsp:txXfrm>
        <a:off x="48547" y="1885103"/>
        <a:ext cx="4788109" cy="897406"/>
      </dsp:txXfrm>
    </dsp:sp>
    <dsp:sp modelId="{8E654F14-00C7-45AE-AD46-9A38ED7DE793}">
      <dsp:nvSpPr>
        <dsp:cNvPr id="0" name=""/>
        <dsp:cNvSpPr/>
      </dsp:nvSpPr>
      <dsp:spPr>
        <a:xfrm>
          <a:off x="0" y="2831056"/>
          <a:ext cx="4885203" cy="2846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105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 dirty="0"/>
            <a:t>loan amount / f</a:t>
          </a:r>
          <a:r>
            <a:rPr lang="en-US" sz="2000" b="1" u="sng" kern="1200" dirty="0"/>
            <a:t>air market value </a:t>
          </a:r>
          <a:r>
            <a:rPr lang="en-US" sz="2000" b="1" kern="1200" dirty="0"/>
            <a:t>of the property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Lenders have LTV parameters based on the type of loan and type of property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FMV generally determined by an appraisal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In BOE analyses, it is sometimes calculated as: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 dirty="0"/>
            <a:t>	loan </a:t>
          </a:r>
          <a:r>
            <a:rPr lang="en-US" sz="2000" b="1" u="sng" kern="1200" dirty="0"/>
            <a:t>amount/Purchase Price</a:t>
          </a:r>
          <a:endParaRPr lang="en-US" sz="2000" kern="1200" dirty="0"/>
        </a:p>
      </dsp:txBody>
      <dsp:txXfrm>
        <a:off x="0" y="2831056"/>
        <a:ext cx="4885203" cy="28462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E6B49C-9845-480E-81BB-CAA5E98F7FE4}">
      <dsp:nvSpPr>
        <dsp:cNvPr id="0" name=""/>
        <dsp:cNvSpPr/>
      </dsp:nvSpPr>
      <dsp:spPr>
        <a:xfrm>
          <a:off x="0" y="934252"/>
          <a:ext cx="4885203" cy="1216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Loan to Cost” Ratio (“LTC”) </a:t>
          </a:r>
          <a:endParaRPr lang="en-US" sz="2400" kern="1200" dirty="0"/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 percentage ratio calculated as:</a:t>
          </a:r>
        </a:p>
      </dsp:txBody>
      <dsp:txXfrm>
        <a:off x="59399" y="993651"/>
        <a:ext cx="4766405" cy="1098002"/>
      </dsp:txXfrm>
    </dsp:sp>
    <dsp:sp modelId="{8E654F14-00C7-45AE-AD46-9A38ED7DE793}">
      <dsp:nvSpPr>
        <dsp:cNvPr id="0" name=""/>
        <dsp:cNvSpPr/>
      </dsp:nvSpPr>
      <dsp:spPr>
        <a:xfrm>
          <a:off x="0" y="2138338"/>
          <a:ext cx="4885203" cy="28255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105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 dirty="0"/>
            <a:t>loan amount / the total project costs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Used by lenders to determine the amount they are willing to finance </a:t>
          </a:r>
          <a:r>
            <a:rPr lang="en-US" sz="2000" b="1" kern="1200" dirty="0"/>
            <a:t>in projects with significant renovations or construction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Total project costs include: purchase price, closing costs, brokerage fees, </a:t>
          </a:r>
          <a:r>
            <a:rPr lang="en-US" sz="2000" u="sng" kern="1200" dirty="0"/>
            <a:t>projected capex</a:t>
          </a:r>
          <a:r>
            <a:rPr lang="en-US" sz="2000" kern="1200" dirty="0"/>
            <a:t>, annual carrying costs, etc.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n-US" sz="2400" kern="1200" dirty="0"/>
        </a:p>
      </dsp:txBody>
      <dsp:txXfrm>
        <a:off x="0" y="2138338"/>
        <a:ext cx="4885203" cy="282555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E6B49C-9845-480E-81BB-CAA5E98F7FE4}">
      <dsp:nvSpPr>
        <dsp:cNvPr id="0" name=""/>
        <dsp:cNvSpPr/>
      </dsp:nvSpPr>
      <dsp:spPr>
        <a:xfrm>
          <a:off x="0" y="77181"/>
          <a:ext cx="4885203" cy="133087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Debt Service Coverage Ratio (“DSCR”) </a:t>
          </a:r>
          <a:r>
            <a:rPr lang="en-US" sz="2400" kern="1200" dirty="0"/>
            <a:t>– a ratio generally calculated as:</a:t>
          </a:r>
        </a:p>
      </dsp:txBody>
      <dsp:txXfrm>
        <a:off x="64968" y="142149"/>
        <a:ext cx="4755267" cy="1200939"/>
      </dsp:txXfrm>
    </dsp:sp>
    <dsp:sp modelId="{8E654F14-00C7-45AE-AD46-9A38ED7DE793}">
      <dsp:nvSpPr>
        <dsp:cNvPr id="0" name=""/>
        <dsp:cNvSpPr/>
      </dsp:nvSpPr>
      <dsp:spPr>
        <a:xfrm>
          <a:off x="0" y="1388075"/>
          <a:ext cx="4885203" cy="4440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105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 dirty="0"/>
            <a:t>net operating income / total annual debt payments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Its a measure of the cash flow available to pay the debt service on a loan. </a:t>
          </a:r>
          <a:endParaRPr lang="en-US" sz="20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the ratio states NOI as a multiple of total debt payments </a:t>
          </a:r>
          <a:r>
            <a:rPr lang="en-US" sz="1800" u="sng" kern="1200" dirty="0"/>
            <a:t>due within one year</a:t>
          </a:r>
          <a:r>
            <a:rPr lang="en-US" sz="1800" kern="1200" dirty="0"/>
            <a:t>,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Example, if a property has a loan </a:t>
          </a:r>
          <a:r>
            <a:rPr lang="en-US" altLang="en-US" sz="1800" kern="1200" dirty="0">
              <a:ea typeface="ＭＳ Ｐゴシック" pitchFamily="34" charset="-128"/>
            </a:rPr>
            <a:t>of $1,200,000, and a Loan Constant of 6%,the total annual payments are $72,000.  If the NOI of the property is $100,000, the DSCR is </a:t>
          </a:r>
          <a:r>
            <a:rPr lang="en-US" altLang="en-US" sz="1800" b="1" kern="1200" dirty="0">
              <a:ea typeface="ＭＳ Ｐゴシック" pitchFamily="34" charset="-128"/>
            </a:rPr>
            <a:t>1.39 </a:t>
          </a:r>
          <a:r>
            <a:rPr lang="en-US" altLang="en-US" sz="1800" kern="1200" dirty="0">
              <a:ea typeface="ＭＳ Ｐゴシック" pitchFamily="34" charset="-128"/>
            </a:rPr>
            <a:t>($100,000/$72,000)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en-US" sz="1800" i="1" u="sng" kern="1200">
              <a:ea typeface="ＭＳ Ｐゴシック" pitchFamily="34" charset="-128"/>
            </a:rPr>
            <a:t>Lenders will often base a loan size on the lower of a certain LTV percentage or DSCR </a:t>
          </a:r>
          <a:endParaRPr lang="en-US" altLang="en-US" sz="1800" i="1" u="sng" kern="1200" dirty="0">
            <a:ea typeface="ＭＳ Ｐゴシック" pitchFamily="34" charset="-128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en-US" sz="1800" i="1" u="sng" kern="1200" dirty="0">
              <a:ea typeface="ＭＳ Ｐゴシック" pitchFamily="34" charset="-128"/>
            </a:rPr>
            <a:t>The HIGHER the DSCR, the safer for the </a:t>
          </a:r>
          <a:r>
            <a:rPr lang="en-US" altLang="en-US" sz="1800" i="1" u="sng" kern="1200" dirty="0" err="1">
              <a:ea typeface="ＭＳ Ｐゴシック" pitchFamily="34" charset="-128"/>
            </a:rPr>
            <a:t>lende</a:t>
          </a:r>
          <a:endParaRPr lang="en-US" sz="1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n-US" sz="2400" kern="1200" dirty="0"/>
        </a:p>
      </dsp:txBody>
      <dsp:txXfrm>
        <a:off x="0" y="1388075"/>
        <a:ext cx="4885203" cy="44401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media/image10.png>
</file>

<file path=ppt/media/image11.svg>
</file>

<file path=ppt/media/image12.jpg>
</file>

<file path=ppt/media/image13.png>
</file>

<file path=ppt/media/image14.png>
</file>

<file path=ppt/media/image1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0D7DF-B097-5B43-B511-0D4CDF8FEB5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61C95-8E23-4147-B71E-1E0434B9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16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dirty="0"/>
              <a:t>1.</a:t>
            </a:r>
            <a:r>
              <a:rPr lang="en-US" baseline="0" dirty="0"/>
              <a:t> Loan amount will </a:t>
            </a:r>
            <a:r>
              <a:rPr lang="en-US" baseline="0"/>
              <a:t>be lesser of two</a:t>
            </a:r>
            <a:endParaRPr lang="en-US"/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46793B9-CAAE-4D49-9101-1704BAAFDCA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4966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961C95-8E23-4147-B71E-1E0434B927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3899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61C95-8E23-4147-B71E-1E0434B927A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252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C4FFDC-FD32-4C51-AAC6-E0E5CD11A458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50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0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76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617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0941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228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8813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2985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046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4638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189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979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67563-E8F8-4445-BCE0-BAFF57D0DF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0886B-EB4A-4D12-8511-B42EF50F67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3BDAF-E16F-419B-B9DC-C0D05C47B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FBD73-0F49-44AA-87F0-F8E9F24C0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84307-CFFF-4C1D-99CC-C3B4E03C0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4587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BB06-9652-40DF-8BF1-7B14AAC9A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897AA-ACE6-4B7E-9D05-997974919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1D5CE-8BA9-41CF-A57F-448ECFD4A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2C81D-26A3-4526-9170-C803FF7D9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AD3F8-396B-4D82-B772-7FF18ADF7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3104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D184E-B378-45D4-93C1-44E9CBF0F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5F1BF-DB36-4F2D-BB71-AE4484129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D2B87-69DB-4007-B468-272E53869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97F15-AA37-44E3-A5A9-F514629B0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D7DC2-6C43-4DD5-B2E5-F8F72E5A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1742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155D1-7E4A-4E33-A83F-75644231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C8743-88C5-45EA-9F6E-49B9FDE404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8BA72D-6885-461E-8767-B358BD2B4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F5CAD-0FD4-4A2A-83A6-0BED887BF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BDB5E9-A7E9-4D47-8191-6AB3DC941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FC532-6AFB-47DB-8418-6B5476C0F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8295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97F34-F3E8-46E4-8C57-D026F9E0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7378D-8414-4A4D-9A98-00C8656B7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343625-9699-4514-B07E-2BE609D326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F41EEC-521D-498E-9EE4-DC94E8F593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67FBEF-FD04-466B-8949-0A62FEE64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B9C3B3-29B9-42A4-A432-E481867F3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CC1B24-F7BC-4505-AAC6-451A1C9B4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D80376-DD7C-422E-AAAB-991092E91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1298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4076-D318-4167-BE99-9913C0F2B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69C295-A7D4-4593-9483-2FF6E4666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192740-1D62-4219-A6E6-B4378F14B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7482F9-A429-4927-8759-93D0E9744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3228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50EFBE-F586-424C-8F97-EF7F3D156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828D1C-C907-41D0-9C99-C1F9EADA4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22AB95-B4AC-4B54-9740-31458FEB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50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90A6D-4874-4459-B15F-8CD60F26A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78D09-9056-4228-B5BB-14FAD0766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1320B0-D391-4285-9368-A04CC9347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F6D36-8A20-40CD-BA7B-4B9C407BB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A1D5B0-429A-4A08-9F35-5166B9D1E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49309-87DF-41D9-99DD-AD3DC6D22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3975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E2E73-93F2-4AC0-A0FF-CD15CFB02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584158-B5D6-4F45-B5C6-11DE01301A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81DA5-9AFC-45AB-AAB6-CA73DE752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32E6D4-07E4-436E-AA67-BB1D1F56F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2159A-2324-4602-A1C1-77A28BD54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ABFC2-DC4F-4FE2-92BB-ADDBB34F7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3569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79E32-1DB1-43C0-A7A7-F5CBE8C66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28230E-F8C2-403F-A4EA-FB8722B22B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312F90-AF25-49B2-8BF7-8F6214D1D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3BFED-6BC8-4E73-9258-8F6110380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B0A60-9870-47E8-BF85-44C45C00B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1929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4A283A-EBC6-466D-8A67-42D38BE3CD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66A65-990E-40C0-838A-3785CF68E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A0D3C2-8A5B-4995-8015-20E1F9678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48EC5-1BFE-4391-B49D-190AF831B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C4D54-FF87-42DB-A77C-1A6A40D92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532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326A3-8816-C049-84B2-7C23812790DE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E349B-B408-8341-B246-650CBD9CE9E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0AAFF6-A427-4BC0-9605-D84E99C71D5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876A6-4966-4F82-9021-D529456903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37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0952F2-A9CD-41EB-8024-A58A62368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8918F0-C6F4-46A9-94CD-EA2A1606E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863C7-15D3-4B2C-B4EA-D16B7FEA4C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B60EB-18A5-4EAE-81B0-68D2F948EC2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BAE90-242A-4BFE-9772-312C2DB0D3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8B423-BC84-4A39-99BF-BD23D9B4CE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0CF22-AF01-46FC-9895-84840AB1E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384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Excel_Worksheet2.xls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2.jp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1.nyc.gov/site/planning/zoning/index-map.page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1524000"/>
            <a:ext cx="7772400" cy="18288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100" dirty="0"/>
              <a:t>Real Estate Development and Entrepreneurship</a:t>
            </a:r>
            <a:br>
              <a:rPr lang="en-US" sz="4100" dirty="0"/>
            </a:br>
            <a:br>
              <a:rPr lang="en-US" sz="3200" dirty="0"/>
            </a:br>
            <a:r>
              <a:rPr lang="en-US" sz="2000" dirty="0"/>
              <a:t>Professor Ben Atkins		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36074" y="4142510"/>
            <a:ext cx="5860472" cy="1731818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6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rPr>
              <a:t>Session 4</a:t>
            </a:r>
          </a:p>
          <a:p>
            <a:pPr eaLnBrk="1" hangingPunct="1">
              <a:lnSpc>
                <a:spcPct val="80000"/>
              </a:lnSpc>
            </a:pPr>
            <a:r>
              <a:rPr lang="en-US" sz="26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rPr>
              <a:t>IRR, Mortgages, Zoning</a:t>
            </a:r>
          </a:p>
          <a:p>
            <a:pPr eaLnBrk="1" hangingPunct="1">
              <a:lnSpc>
                <a:spcPct val="80000"/>
              </a:lnSpc>
            </a:pPr>
            <a:r>
              <a:rPr lang="en-US" sz="26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rPr>
              <a:t>and Pinckney Street</a:t>
            </a:r>
          </a:p>
          <a:p>
            <a:pPr eaLnBrk="1" hangingPunct="1">
              <a:lnSpc>
                <a:spcPct val="80000"/>
              </a:lnSpc>
            </a:pPr>
            <a:br>
              <a:rPr lang="en-US" sz="3000" dirty="0">
                <a:solidFill>
                  <a:srgbClr val="898989"/>
                </a:solidFill>
                <a:latin typeface="Arial" charset="0"/>
                <a:ea typeface="ＭＳ Ｐゴシック" charset="0"/>
                <a:cs typeface="ＭＳ Ｐゴシック" charset="0"/>
              </a:rPr>
            </a:br>
            <a:endParaRPr lang="en-US" sz="3000" dirty="0">
              <a:solidFill>
                <a:srgbClr val="898989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324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anose="020B0600070205080204" pitchFamily="34" charset="-128"/>
              </a:rPr>
              <a:t>IRR calculation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343949" y="2281805"/>
            <a:ext cx="7314151" cy="2756725"/>
          </a:xfrm>
        </p:spPr>
        <p:txBody>
          <a:bodyPr>
            <a:normAutofit fontScale="25000" lnSpcReduction="20000"/>
          </a:bodyPr>
          <a:lstStyle/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 marL="0" indent="0">
              <a:buNone/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 algn="ctr">
              <a:defRPr/>
            </a:pPr>
            <a:endParaRPr lang="en-US" sz="7200" dirty="0">
              <a:ea typeface="ＭＳ Ｐゴシック" panose="020B0600070205080204" pitchFamily="34" charset="-128"/>
            </a:endParaRPr>
          </a:p>
          <a:p>
            <a:pPr marL="0" indent="0" algn="ctr">
              <a:buNone/>
              <a:defRPr/>
            </a:pPr>
            <a:r>
              <a:rPr lang="en-US" sz="9600" dirty="0">
                <a:highlight>
                  <a:srgbClr val="FFFF00"/>
                </a:highlight>
                <a:ea typeface="ＭＳ Ｐゴシック" panose="020B0600070205080204" pitchFamily="34" charset="-128"/>
              </a:rPr>
              <a:t>PERIOD 0 value?</a:t>
            </a:r>
          </a:p>
          <a:p>
            <a:pPr marL="0" indent="0" algn="ctr">
              <a:buNone/>
              <a:defRPr/>
            </a:pPr>
            <a:r>
              <a:rPr lang="en-US" sz="9600" dirty="0">
                <a:highlight>
                  <a:srgbClr val="FFFF00"/>
                </a:highlight>
                <a:ea typeface="ＭＳ Ｐゴシック" panose="020B0600070205080204" pitchFamily="34" charset="-128"/>
              </a:rPr>
              <a:t>IRR = ?</a:t>
            </a: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46076"/>
            <a:ext cx="2133600" cy="365125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557213" indent="-214313">
              <a:spcBef>
                <a:spcPct val="20000"/>
              </a:spcBef>
              <a:buChar char="–"/>
              <a:defRPr sz="2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857250" indent="-171450">
              <a:spcBef>
                <a:spcPct val="20000"/>
              </a:spcBef>
              <a:buChar char="•"/>
              <a:defRPr sz="1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200150" indent="-17145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1543050" indent="-17145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18859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2288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25717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29146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EBF6B-AF97-411D-A59D-FED662B3B50D}" type="slidenum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409FFDD-3CC6-4F48-A49C-FD206BA3BB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726726"/>
              </p:ext>
            </p:extLst>
          </p:nvPr>
        </p:nvGraphicFramePr>
        <p:xfrm>
          <a:off x="306388" y="1362075"/>
          <a:ext cx="7532687" cy="316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3" name="Worksheet" r:id="rId4" imgW="9687024" imgH="4067039" progId="Excel.Sheet.12">
                  <p:embed/>
                </p:oleObj>
              </mc:Choice>
              <mc:Fallback>
                <p:oleObj name="Worksheet" r:id="rId4" imgW="9687024" imgH="406703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6388" y="1362075"/>
                        <a:ext cx="7532687" cy="316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7222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 panose="020B0600070205080204" pitchFamily="34" charset="-128"/>
              </a:rPr>
              <a:t>IRR calculation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457200" y="4546832"/>
            <a:ext cx="7218727" cy="180951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  <a:defRPr/>
            </a:pPr>
            <a:endParaRPr 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r>
              <a:rPr lang="en-US" sz="3000" dirty="0">
                <a:ea typeface="ＭＳ Ｐゴシック" panose="020B0600070205080204" pitchFamily="34" charset="-128"/>
              </a:rPr>
              <a:t>IRR (D24:I24) = 22.11%</a:t>
            </a:r>
          </a:p>
          <a:p>
            <a:pPr>
              <a:defRPr/>
            </a:pPr>
            <a:r>
              <a:rPr lang="en-US" sz="3000" dirty="0">
                <a:ea typeface="ＭＳ Ｐゴシック" panose="020B0600070205080204" pitchFamily="34" charset="-128"/>
              </a:rPr>
              <a:t>Note 1: There are no transaction costs in this IRR Calculation (closing costs, sales costs, </a:t>
            </a:r>
            <a:r>
              <a:rPr lang="en-US" sz="3000" dirty="0" err="1">
                <a:ea typeface="ＭＳ Ｐゴシック" panose="020B0600070205080204" pitchFamily="34" charset="-128"/>
              </a:rPr>
              <a:t>etc</a:t>
            </a:r>
            <a:r>
              <a:rPr lang="en-US" sz="3000" dirty="0">
                <a:ea typeface="ＭＳ Ｐゴシック" panose="020B0600070205080204" pitchFamily="34" charset="-128"/>
              </a:rPr>
              <a:t>).</a:t>
            </a:r>
          </a:p>
          <a:p>
            <a:pPr>
              <a:defRPr/>
            </a:pPr>
            <a:r>
              <a:rPr lang="en-US" sz="3000" dirty="0">
                <a:ea typeface="ＭＳ Ｐゴシック" panose="020B0600070205080204" pitchFamily="34" charset="-128"/>
              </a:rPr>
              <a:t>Note 2: This is a </a:t>
            </a:r>
            <a:r>
              <a:rPr lang="en-US" sz="3000" b="1" dirty="0">
                <a:ea typeface="ＭＳ Ｐゴシック" panose="020B0600070205080204" pitchFamily="34" charset="-128"/>
              </a:rPr>
              <a:t>“Deal Level” </a:t>
            </a:r>
            <a:r>
              <a:rPr lang="en-US" sz="3000" dirty="0">
                <a:ea typeface="ＭＳ Ｐゴシック" panose="020B0600070205080204" pitchFamily="34" charset="-128"/>
              </a:rPr>
              <a:t>analysis (pre-tax, pre-investor waterfall)</a:t>
            </a: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557213" indent="-214313">
              <a:spcBef>
                <a:spcPct val="20000"/>
              </a:spcBef>
              <a:buChar char="–"/>
              <a:defRPr sz="2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857250" indent="-171450">
              <a:spcBef>
                <a:spcPct val="20000"/>
              </a:spcBef>
              <a:buChar char="•"/>
              <a:defRPr sz="1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200150" indent="-17145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1543050" indent="-17145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18859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2288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25717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29146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EBF6B-AF97-411D-A59D-FED662B3B50D}" type="slidenum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BE4E88E-A095-4690-8A76-B29A975316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1508212"/>
              </p:ext>
            </p:extLst>
          </p:nvPr>
        </p:nvGraphicFramePr>
        <p:xfrm>
          <a:off x="457200" y="1254191"/>
          <a:ext cx="8338158" cy="3170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7" name="Worksheet" r:id="rId3" imgW="12201394" imgH="4638539" progId="Excel.Sheet.12">
                  <p:embed/>
                </p:oleObj>
              </mc:Choice>
              <mc:Fallback>
                <p:oleObj name="Worksheet" r:id="rId3" imgW="12201394" imgH="463853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254191"/>
                        <a:ext cx="8338158" cy="3170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5123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3AED96-ED1A-43EE-8C6B-9AAA8528DF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671119"/>
            <a:ext cx="6858000" cy="748106"/>
          </a:xfrm>
        </p:spPr>
        <p:txBody>
          <a:bodyPr>
            <a:noAutofit/>
          </a:bodyPr>
          <a:lstStyle/>
          <a:p>
            <a:r>
              <a:rPr lang="en-US" sz="2800" b="1" dirty="0"/>
              <a:t>IRR vs. Equity Multiple Example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7BA2C7-5921-4453-9E58-E918E2C2F53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6680" y="1685926"/>
          <a:ext cx="8015795" cy="41206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name="Worksheet" r:id="rId3" imgW="9315428" imgH="4953051" progId="Excel.Sheet.12">
                  <p:embed/>
                </p:oleObj>
              </mc:Choice>
              <mc:Fallback>
                <p:oleObj name="Worksheet" r:id="rId3" imgW="9315428" imgH="4953051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F7BA2C7-5921-4453-9E58-E918E2C2F5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6680" y="1685926"/>
                        <a:ext cx="8015795" cy="41206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3909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>
            <a:normAutofit/>
          </a:bodyPr>
          <a:lstStyle/>
          <a:p>
            <a:r>
              <a:rPr lang="en-US" sz="4100">
                <a:solidFill>
                  <a:srgbClr val="FFFFFF"/>
                </a:solidFill>
              </a:rPr>
              <a:t>Mortgages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DE1EAF7-9159-4B1C-B895-805C449185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5724001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Why do we Mortgage our Properties?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A427388-A84F-4E83-AE7B-9247E08960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4451564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7402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0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12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635715"/>
            <a:ext cx="8356656" cy="2482136"/>
            <a:chOff x="409710" y="635715"/>
            <a:chExt cx="11142208" cy="2482136"/>
          </a:xfrm>
        </p:grpSpPr>
        <p:sp>
          <p:nvSpPr>
            <p:cNvPr id="22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17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460" y="759805"/>
            <a:ext cx="7729890" cy="1325563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Positive Leverage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678" y="2494450"/>
            <a:ext cx="3040158" cy="3563159"/>
          </a:xfrm>
        </p:spPr>
        <p:txBody>
          <a:bodyPr>
            <a:normAutofit/>
          </a:bodyPr>
          <a:lstStyle/>
          <a:p>
            <a:r>
              <a:rPr lang="en-US" sz="2100" dirty="0"/>
              <a:t>When the unleveraged return on a property is higher than the interest rate on the debt borrowed </a:t>
            </a:r>
          </a:p>
          <a:p>
            <a:r>
              <a:rPr lang="en-US" sz="2100" dirty="0"/>
              <a:t>When placing debt on a property improves the overall rate of return.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181674"/>
              </p:ext>
            </p:extLst>
          </p:nvPr>
        </p:nvGraphicFramePr>
        <p:xfrm>
          <a:off x="4574169" y="3150364"/>
          <a:ext cx="3601804" cy="2247397"/>
        </p:xfrm>
        <a:graphic>
          <a:graphicData uri="http://schemas.openxmlformats.org/drawingml/2006/table">
            <a:tbl>
              <a:tblPr/>
              <a:tblGrid>
                <a:gridCol w="21085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66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66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2539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918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sng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All Cash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sng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Leveraged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4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Purchase Price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$1,000,000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$1,000,000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5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Annual Return before Debt Service @ 8%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$80,000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$80,000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4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Down Payment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100%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30%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4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    EQUITY INVESTED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$1,000,000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$300,000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4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Loan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(assumed 70% over 30 Years)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$700,000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4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Annual Debt at 6.5% Loan Constant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$45,500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4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Annual Net Cash Flow (CFAF)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$80,000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$34,500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4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Return on Equity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8.00%</a:t>
                      </a:r>
                    </a:p>
                  </a:txBody>
                  <a:tcPr marL="5077" marR="5077" marT="50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11.50%</a:t>
                      </a:r>
                    </a:p>
                  </a:txBody>
                  <a:tcPr marL="5077" marR="5077" marT="5077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984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635715"/>
            <a:ext cx="8356656" cy="2482136"/>
            <a:chOff x="409710" y="635715"/>
            <a:chExt cx="11142208" cy="2482136"/>
          </a:xfrm>
        </p:grpSpPr>
        <p:sp>
          <p:nvSpPr>
            <p:cNvPr id="12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460" y="759805"/>
            <a:ext cx="7729890" cy="1325563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Negative Leverage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677" y="2494450"/>
            <a:ext cx="3184667" cy="3563159"/>
          </a:xfrm>
        </p:spPr>
        <p:txBody>
          <a:bodyPr>
            <a:normAutofit/>
          </a:bodyPr>
          <a:lstStyle/>
          <a:p>
            <a:pPr fontAlgn="b"/>
            <a:r>
              <a:rPr lang="en-US" sz="1900" dirty="0"/>
              <a:t>When the unleveraged return  on a property is lower than the interest rate (including amortization i.e. the “loan constant”) on the money borrowed.  The result is a </a:t>
            </a:r>
            <a:r>
              <a:rPr lang="en-US" sz="1900" u="sng" dirty="0"/>
              <a:t>decrease in your return</a:t>
            </a:r>
            <a:r>
              <a:rPr lang="en-US" sz="1900" dirty="0"/>
              <a:t> (i.e. your ROE is lower than your unleveraged cap rate)</a:t>
            </a:r>
          </a:p>
          <a:p>
            <a:pPr fontAlgn="b"/>
            <a:endParaRPr lang="en-US" sz="19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859331"/>
              </p:ext>
            </p:extLst>
          </p:nvPr>
        </p:nvGraphicFramePr>
        <p:xfrm>
          <a:off x="4591665" y="3046211"/>
          <a:ext cx="3584309" cy="2455705"/>
        </p:xfrm>
        <a:graphic>
          <a:graphicData uri="http://schemas.openxmlformats.org/drawingml/2006/table">
            <a:tbl>
              <a:tblPr/>
              <a:tblGrid>
                <a:gridCol w="2105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93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93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026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91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sng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All Cash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sng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Leveraged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Purchase Price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$1,000,000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$1,000,000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84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Annual Return before Debt Service @ 8%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$80,000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$80,000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2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Down Payment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100%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30%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2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    EQUITY INVESTED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$1,000,000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$300,000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2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Loan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(assumed 70% over 30 Years)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$700,000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2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Annual Debt at 9.5% Loan Constant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$66,500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2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Annual Net Cash Flow (CFAF)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$80,000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$13,500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2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Return on Equity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8.00%</a:t>
                      </a:r>
                    </a:p>
                  </a:txBody>
                  <a:tcPr marL="5028" marR="5028" marT="50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4.50%</a:t>
                      </a:r>
                    </a:p>
                  </a:txBody>
                  <a:tcPr marL="5028" marR="5028" marT="502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026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28" marR="5028" marT="50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3946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8879" y="800392"/>
            <a:ext cx="7698523" cy="1212102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Negative Leverage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5718" y="2490436"/>
            <a:ext cx="7281746" cy="3567173"/>
          </a:xfrm>
        </p:spPr>
        <p:txBody>
          <a:bodyPr anchor="ctr">
            <a:normAutofit/>
          </a:bodyPr>
          <a:lstStyle/>
          <a:p>
            <a:r>
              <a:rPr lang="en-US" sz="2800" dirty="0"/>
              <a:t>Not always bad!</a:t>
            </a:r>
          </a:p>
          <a:p>
            <a:pPr lvl="1"/>
            <a:r>
              <a:rPr lang="en-US" dirty="0"/>
              <a:t>Deal may have negative leverage initially due to development but will become positive after stabilization</a:t>
            </a:r>
          </a:p>
          <a:p>
            <a:pPr lvl="1"/>
            <a:r>
              <a:rPr lang="en-US" dirty="0"/>
              <a:t>Deal may ALWAYS be negative (i.e. a condo project) but will generate desired IRR </a:t>
            </a:r>
            <a:r>
              <a:rPr lang="en-US" b="1" u="sng" dirty="0"/>
              <a:t>at exit</a:t>
            </a:r>
          </a:p>
        </p:txBody>
      </p:sp>
    </p:spTree>
    <p:extLst>
      <p:ext uri="{BB962C8B-B14F-4D97-AF65-F5344CB8AC3E}">
        <p14:creationId xmlns:p14="http://schemas.microsoft.com/office/powerpoint/2010/main" val="17881971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How much debt?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1465C10-D6B4-4FC5-AD1A-A6DC76FBDB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444798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901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635715"/>
            <a:ext cx="8356656" cy="2482136"/>
            <a:chOff x="409710" y="635715"/>
            <a:chExt cx="11142208" cy="2482136"/>
          </a:xfrm>
        </p:grpSpPr>
        <p:sp>
          <p:nvSpPr>
            <p:cNvPr id="17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460" y="759805"/>
            <a:ext cx="7729890" cy="1325563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Two Examples- $1 Million in Equity</a:t>
            </a:r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0496735"/>
              </p:ext>
            </p:extLst>
          </p:nvPr>
        </p:nvGraphicFramePr>
        <p:xfrm>
          <a:off x="1406013" y="2494449"/>
          <a:ext cx="6769960" cy="3955511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2282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874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820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1" u="none" strike="noStrike">
                          <a:solidFill>
                            <a:srgbClr val="000000"/>
                          </a:solidFill>
                          <a:effectLst/>
                        </a:rPr>
                        <a:t>Example 1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1" u="none" strike="noStrike">
                          <a:solidFill>
                            <a:srgbClr val="000000"/>
                          </a:solidFill>
                          <a:effectLst/>
                        </a:rPr>
                        <a:t>Example 2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52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u="none" strike="noStrike">
                          <a:solidFill>
                            <a:srgbClr val="000000"/>
                          </a:solidFill>
                          <a:effectLst/>
                        </a:rPr>
                        <a:t>One Property for </a:t>
                      </a:r>
                      <a:r>
                        <a:rPr lang="en-US" sz="1300" b="1" u="none" strike="noStrike">
                          <a:solidFill>
                            <a:srgbClr val="000000"/>
                          </a:solidFill>
                          <a:effectLst/>
                        </a:rPr>
                        <a:t>$1 Million Total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u="none" strike="noStrike">
                          <a:solidFill>
                            <a:srgbClr val="000000"/>
                          </a:solidFill>
                          <a:effectLst/>
                        </a:rPr>
                        <a:t>10 properties for </a:t>
                      </a:r>
                      <a:r>
                        <a:rPr lang="en-US" sz="1300" b="1" u="none" strike="noStrike">
                          <a:solidFill>
                            <a:srgbClr val="000000"/>
                          </a:solidFill>
                          <a:effectLst/>
                        </a:rPr>
                        <a:t>$1 Million Total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52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u="none" strike="noStrike">
                          <a:solidFill>
                            <a:srgbClr val="000000"/>
                          </a:solidFill>
                          <a:effectLst/>
                        </a:rPr>
                        <a:t>All Cash Purchase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u="none" strike="noStrike">
                          <a:solidFill>
                            <a:srgbClr val="000000"/>
                          </a:solidFill>
                          <a:effectLst/>
                        </a:rPr>
                        <a:t>Each property 100,000 Cash and $900,000 debt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820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u="none" strike="noStrike">
                          <a:solidFill>
                            <a:srgbClr val="000000"/>
                          </a:solidFill>
                          <a:effectLst/>
                        </a:rPr>
                        <a:t>Opex $50,000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u="none" strike="noStrike" err="1">
                          <a:solidFill>
                            <a:srgbClr val="000000"/>
                          </a:solidFill>
                          <a:effectLst/>
                        </a:rPr>
                        <a:t>Opex</a:t>
                      </a:r>
                      <a:r>
                        <a:rPr lang="en-US" sz="1300" b="0" u="none" strike="noStrike">
                          <a:solidFill>
                            <a:srgbClr val="000000"/>
                          </a:solidFill>
                          <a:effectLst/>
                        </a:rPr>
                        <a:t> $500,000 ($50,0000 x 10)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52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 at Year 2 for $2,050,000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u="none" strike="noStrike">
                          <a:solidFill>
                            <a:srgbClr val="000000"/>
                          </a:solidFill>
                          <a:effectLst/>
                        </a:rPr>
                        <a:t>Debt Service at 6% = $540,000 ($54,000 x 10)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5227">
                <a:tc>
                  <a:txBody>
                    <a:bodyPr/>
                    <a:lstStyle/>
                    <a:p>
                      <a:pPr algn="l" fontAlgn="b"/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 at Year 2 for $20,500,000 ($2,050,000 x 10)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820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1" u="none" strike="noStrike">
                          <a:solidFill>
                            <a:srgbClr val="000000"/>
                          </a:solidFill>
                          <a:effectLst/>
                        </a:rPr>
                        <a:t>Profit = $1 Million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Profit = $9,560,000</a:t>
                      </a:r>
                      <a:endParaRPr 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416" marR="4416" marT="4416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9197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1210444"/>
            <a:ext cx="3285757" cy="4419078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3429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0D75A-C6C0-43E1-83DF-EC52DF06A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272" y="1616253"/>
            <a:ext cx="2562119" cy="35965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For Next Week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B34479-E4C5-4079-A7FB-00FA74DD5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8994" y="1600202"/>
            <a:ext cx="4567806" cy="3240245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READ THE LEGAL CASE AND BE PREPARED TO DISCUSS IN CLASS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7749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FDDEF810-FBAE-4C80-B905-316331395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46">
            <a:extLst>
              <a:ext uri="{FF2B5EF4-FFF2-40B4-BE49-F238E27FC236}">
                <a16:creationId xmlns:a16="http://schemas.microsoft.com/office/drawing/2014/main" id="{FD8C7A0F-D774-4978-AA9C-7E703C2F4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344168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47">
            <a:extLst>
              <a:ext uri="{FF2B5EF4-FFF2-40B4-BE49-F238E27FC236}">
                <a16:creationId xmlns:a16="http://schemas.microsoft.com/office/drawing/2014/main" id="{61C7310A-3A42-4F75-8058-7F39E52B1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344168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7D88313-56C7-45D8-8D97-2F5CCBF99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658673" cy="11795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460" y="788894"/>
            <a:ext cx="7729890" cy="880730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How do we source mortgages?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8FCB279-678F-4C0A-8C03-340E3C6901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4395619"/>
              </p:ext>
            </p:extLst>
          </p:nvPr>
        </p:nvGraphicFramePr>
        <p:xfrm>
          <a:off x="785460" y="2189664"/>
          <a:ext cx="7571841" cy="4032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large white building&#10;&#10;Description automatically generated">
            <a:extLst>
              <a:ext uri="{FF2B5EF4-FFF2-40B4-BE49-F238E27FC236}">
                <a16:creationId xmlns:a16="http://schemas.microsoft.com/office/drawing/2014/main" id="{DE78ADAB-8170-41A8-BF0C-FBC51A051C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120" y="3534235"/>
            <a:ext cx="2085558" cy="16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022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Some Key Mortgage Terms</a:t>
            </a:r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845F5C3B-8882-4AAF-8968-6FE517A365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1066536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0255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Key Mortgage Terms (CONT.)</a:t>
            </a:r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845F5C3B-8882-4AAF-8968-6FE517A365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7389798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8389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Key Mortgage Terms (CONT.)</a:t>
            </a:r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845F5C3B-8882-4AAF-8968-6FE517A365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2811948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0973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782" y="963877"/>
            <a:ext cx="2767640" cy="4930246"/>
          </a:xfrm>
        </p:spPr>
        <p:txBody>
          <a:bodyPr>
            <a:normAutofit/>
          </a:bodyPr>
          <a:lstStyle/>
          <a:p>
            <a:pPr algn="r"/>
            <a:r>
              <a:rPr lang="en-US" sz="3600" b="1" dirty="0">
                <a:solidFill>
                  <a:schemeClr val="accent1"/>
                </a:solidFill>
              </a:rPr>
              <a:t>Example 1 – Cash Flow Property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anchor="ctr">
            <a:normAutofit/>
          </a:bodyPr>
          <a:lstStyle/>
          <a:p>
            <a:r>
              <a:rPr lang="en-US" sz="2100"/>
              <a:t>Purchase Price- $1,500,000</a:t>
            </a:r>
          </a:p>
          <a:p>
            <a:r>
              <a:rPr lang="en-US" sz="2100"/>
              <a:t>NOI - $90,000</a:t>
            </a:r>
          </a:p>
          <a:p>
            <a:r>
              <a:rPr lang="en-US" sz="2100"/>
              <a:t>Fair Market Value (by appraisal) </a:t>
            </a:r>
            <a:r>
              <a:rPr lang="mr-IN" sz="2100"/>
              <a:t>–</a:t>
            </a:r>
            <a:r>
              <a:rPr lang="en-US" sz="2100"/>
              <a:t> Bank will determine by applying a 5.5% Cap Rate to NOI</a:t>
            </a:r>
          </a:p>
          <a:p>
            <a:pPr marL="0" indent="0">
              <a:buNone/>
            </a:pPr>
            <a:r>
              <a:rPr lang="en-US" sz="2100" b="1"/>
              <a:t>Question #1</a:t>
            </a:r>
            <a:r>
              <a:rPr lang="en-US" sz="2100"/>
              <a:t> – What is the FMV?</a:t>
            </a:r>
          </a:p>
          <a:p>
            <a:pPr marL="0" indent="0">
              <a:buNone/>
            </a:pPr>
            <a:r>
              <a:rPr lang="en-US" sz="2100" b="1"/>
              <a:t>Question #2- </a:t>
            </a:r>
            <a:r>
              <a:rPr lang="en-US" sz="2100"/>
              <a:t>If a lender is willing to loan you 75% LTV (based on FMV), what is the loan size?</a:t>
            </a:r>
          </a:p>
          <a:p>
            <a:pPr marL="0" indent="0">
              <a:buNone/>
            </a:pPr>
            <a:r>
              <a:rPr lang="en-US" sz="2100" b="1"/>
              <a:t>Question #3</a:t>
            </a:r>
            <a:r>
              <a:rPr lang="en-US" sz="2100"/>
              <a:t> – Assume a Loan Constant of 6%. A lender is willing to loan you </a:t>
            </a:r>
            <a:r>
              <a:rPr lang="en-US" sz="2100" u="sng"/>
              <a:t>the lesser </a:t>
            </a:r>
            <a:r>
              <a:rPr lang="en-US" sz="2100"/>
              <a:t>of 75% LTV or a 1.4 DSCR. What is the loan size?</a:t>
            </a:r>
          </a:p>
          <a:p>
            <a:endParaRPr lang="en-US" sz="2100"/>
          </a:p>
        </p:txBody>
      </p:sp>
    </p:spTree>
    <p:extLst>
      <p:ext uri="{BB962C8B-B14F-4D97-AF65-F5344CB8AC3E}">
        <p14:creationId xmlns:p14="http://schemas.microsoft.com/office/powerpoint/2010/main" val="11467559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lang="en-US" sz="3600" b="1" dirty="0">
                <a:solidFill>
                  <a:schemeClr val="accent1"/>
                </a:solidFill>
              </a:rPr>
              <a:t>Example #1 Answers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32023" y="1199535"/>
            <a:ext cx="4783327" cy="5073446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100" b="1" dirty="0"/>
              <a:t>Question #1 </a:t>
            </a:r>
            <a:r>
              <a:rPr lang="en-US" sz="2100" dirty="0"/>
              <a:t>– </a:t>
            </a:r>
          </a:p>
          <a:p>
            <a:pPr lvl="1">
              <a:lnSpc>
                <a:spcPct val="90000"/>
              </a:lnSpc>
            </a:pPr>
            <a:r>
              <a:rPr lang="en-US" sz="2100" dirty="0"/>
              <a:t>FMV = $90,000/.055 = $1,636,364</a:t>
            </a:r>
          </a:p>
          <a:p>
            <a:pPr>
              <a:lnSpc>
                <a:spcPct val="90000"/>
              </a:lnSpc>
            </a:pPr>
            <a:r>
              <a:rPr lang="en-US" sz="2100" b="1" dirty="0"/>
              <a:t>Question #2 – </a:t>
            </a:r>
          </a:p>
          <a:p>
            <a:pPr lvl="1">
              <a:lnSpc>
                <a:spcPct val="90000"/>
              </a:lnSpc>
            </a:pPr>
            <a:r>
              <a:rPr lang="en-US" sz="2100" dirty="0"/>
              <a:t>$1,636,364x.75 = $</a:t>
            </a:r>
            <a:r>
              <a:rPr lang="en-US" sz="2100" b="1" dirty="0"/>
              <a:t>1,227,273</a:t>
            </a:r>
          </a:p>
          <a:p>
            <a:pPr>
              <a:lnSpc>
                <a:spcPct val="90000"/>
              </a:lnSpc>
            </a:pPr>
            <a:r>
              <a:rPr lang="en-US" sz="2100" b="1" dirty="0"/>
              <a:t>Question #3 </a:t>
            </a:r>
            <a:r>
              <a:rPr lang="mr-IN" sz="2100" b="1" dirty="0"/>
              <a:t>–</a:t>
            </a:r>
            <a:r>
              <a:rPr lang="en-US" sz="2100" b="1" dirty="0"/>
              <a:t> </a:t>
            </a:r>
          </a:p>
          <a:p>
            <a:pPr lvl="1">
              <a:lnSpc>
                <a:spcPct val="90000"/>
              </a:lnSpc>
            </a:pPr>
            <a:r>
              <a:rPr lang="en-US" sz="2100" dirty="0"/>
              <a:t>DSCR Maximum of 1.4.  $90,000 / 1.4 = </a:t>
            </a:r>
            <a:r>
              <a:rPr lang="en-US" sz="2100" b="1" dirty="0"/>
              <a:t>$64,285,71</a:t>
            </a:r>
            <a:r>
              <a:rPr lang="en-US" sz="2100" dirty="0"/>
              <a:t>.  This is the most you can have in annual debt service.  Loan Constant is 6%.  $64,285.71 / .06 = </a:t>
            </a:r>
            <a:r>
              <a:rPr lang="en-US" sz="2100" b="1" dirty="0"/>
              <a:t>$1,071,429</a:t>
            </a:r>
            <a:r>
              <a:rPr lang="en-US" sz="2100" dirty="0"/>
              <a:t>.  This is the loan size under the DSCR Test.</a:t>
            </a:r>
          </a:p>
          <a:p>
            <a:pPr lvl="1">
              <a:lnSpc>
                <a:spcPct val="90000"/>
              </a:lnSpc>
            </a:pPr>
            <a:r>
              <a:rPr lang="en-US" sz="2100" dirty="0"/>
              <a:t>Since loan will be lower of 75% LTV or a 1.4 DSCR, loan size will be </a:t>
            </a:r>
            <a:r>
              <a:rPr lang="en-US" sz="2100" b="1" dirty="0"/>
              <a:t>$1,071,429</a:t>
            </a:r>
          </a:p>
          <a:p>
            <a:pPr>
              <a:lnSpc>
                <a:spcPct val="90000"/>
              </a:lnSpc>
            </a:pPr>
            <a:endParaRPr lang="en-US" sz="2100" dirty="0"/>
          </a:p>
          <a:p>
            <a:pPr>
              <a:lnSpc>
                <a:spcPct val="90000"/>
              </a:lnSpc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03652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lang="en-US" sz="3400" b="1" dirty="0">
                <a:solidFill>
                  <a:schemeClr val="accent1"/>
                </a:solidFill>
              </a:rPr>
              <a:t>Example # 2 – Construction Project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anchor="ctr">
            <a:normAutofit/>
          </a:bodyPr>
          <a:lstStyle/>
          <a:p>
            <a:r>
              <a:rPr lang="en-US" sz="2100"/>
              <a:t>Purchase Price of $1,850,000</a:t>
            </a:r>
          </a:p>
          <a:p>
            <a:r>
              <a:rPr lang="en-US" sz="2100"/>
              <a:t>Two Year Project</a:t>
            </a:r>
          </a:p>
          <a:p>
            <a:r>
              <a:rPr lang="en-US" sz="2100"/>
              <a:t>Closing Costs – 4% of Purchase Price</a:t>
            </a:r>
          </a:p>
          <a:p>
            <a:r>
              <a:rPr lang="en-US" sz="2100"/>
              <a:t>Carrying Costs - $100,000 per year</a:t>
            </a:r>
          </a:p>
          <a:p>
            <a:r>
              <a:rPr lang="en-US" sz="2100"/>
              <a:t>Projected Capex - $300,000 in Year 1, $300,000 in Year 2</a:t>
            </a:r>
          </a:p>
          <a:p>
            <a:r>
              <a:rPr lang="en-US" sz="2100"/>
              <a:t>Loan Amount – 60% LTC</a:t>
            </a:r>
          </a:p>
          <a:p>
            <a:pPr marL="0" indent="0">
              <a:buNone/>
            </a:pPr>
            <a:r>
              <a:rPr lang="en-US" sz="2100" b="1"/>
              <a:t>Question #1</a:t>
            </a:r>
            <a:r>
              <a:rPr lang="en-US" sz="2100"/>
              <a:t> – What is the loan amount?</a:t>
            </a:r>
          </a:p>
          <a:p>
            <a:pPr marL="0" indent="0">
              <a:buNone/>
            </a:pPr>
            <a:r>
              <a:rPr lang="en-US" sz="2100" b="1"/>
              <a:t>Question #2</a:t>
            </a:r>
            <a:r>
              <a:rPr lang="en-US" sz="2100"/>
              <a:t> – How much equity will you need for this project?</a:t>
            </a:r>
          </a:p>
          <a:p>
            <a:endParaRPr lang="en-US" sz="2100"/>
          </a:p>
        </p:txBody>
      </p:sp>
    </p:spTree>
    <p:extLst>
      <p:ext uri="{BB962C8B-B14F-4D97-AF65-F5344CB8AC3E}">
        <p14:creationId xmlns:p14="http://schemas.microsoft.com/office/powerpoint/2010/main" val="7316730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lang="en-US" sz="3600" b="1" dirty="0">
                <a:solidFill>
                  <a:schemeClr val="accent1"/>
                </a:solidFill>
              </a:rPr>
              <a:t>Example #2 Answers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anchor="ctr">
            <a:normAutofit/>
          </a:bodyPr>
          <a:lstStyle/>
          <a:p>
            <a:r>
              <a:rPr lang="en-US" sz="2100" b="1" dirty="0"/>
              <a:t>Question #1 </a:t>
            </a:r>
            <a:r>
              <a:rPr lang="en-US" sz="2100" dirty="0"/>
              <a:t>– Total Cost = (1) Purchase Price of $1,850,000 + (2) $74,000 in Closing Costs + (3) $200,000 in Carrying Costs + (4) $600,000 in Capex = $2,724,000 *.6 = </a:t>
            </a:r>
            <a:r>
              <a:rPr lang="en-US" sz="2100" b="1" dirty="0"/>
              <a:t>$1,634,400 loan.</a:t>
            </a:r>
          </a:p>
          <a:p>
            <a:r>
              <a:rPr lang="en-US" sz="2100" b="1" dirty="0"/>
              <a:t>Question #2 </a:t>
            </a:r>
            <a:r>
              <a:rPr lang="en-US" sz="2100" dirty="0"/>
              <a:t>– Equity Needed = $2,724,000 - $1,634,4000 =</a:t>
            </a:r>
            <a:r>
              <a:rPr lang="en-US" sz="2100" b="1" dirty="0"/>
              <a:t> $1,089,600.</a:t>
            </a:r>
          </a:p>
        </p:txBody>
      </p:sp>
    </p:spTree>
    <p:extLst>
      <p:ext uri="{BB962C8B-B14F-4D97-AF65-F5344CB8AC3E}">
        <p14:creationId xmlns:p14="http://schemas.microsoft.com/office/powerpoint/2010/main" val="3476492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Sources and Uses Table</a:t>
            </a:r>
            <a:r>
              <a:rPr lang="en-US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/>
          </a:bodyPr>
          <a:lstStyle/>
          <a:p>
            <a:r>
              <a:rPr lang="en-US" sz="2400" dirty="0"/>
              <a:t>Make sure you have one!</a:t>
            </a:r>
          </a:p>
          <a:p>
            <a:r>
              <a:rPr lang="en-US" sz="2400" dirty="0"/>
              <a:t>Make sure they add up!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2271304"/>
              </p:ext>
            </p:extLst>
          </p:nvPr>
        </p:nvGraphicFramePr>
        <p:xfrm>
          <a:off x="304800" y="2362200"/>
          <a:ext cx="8743437" cy="2544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7" name="Worksheet" r:id="rId3" imgW="12268200" imgH="3568700" progId="Excel.Sheet.12">
                  <p:embed/>
                </p:oleObj>
              </mc:Choice>
              <mc:Fallback>
                <p:oleObj name="Worksheet" r:id="rId3" imgW="12268200" imgH="3568700" progId="Excel.Sheet.12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4800" y="2362200"/>
                        <a:ext cx="8743437" cy="2544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70851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660" y="321731"/>
            <a:ext cx="3106572" cy="6213425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192" y="583616"/>
            <a:ext cx="2791605" cy="55205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Zoning and FAR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2127" y="321732"/>
            <a:ext cx="5430574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0701" y="583616"/>
            <a:ext cx="4945642" cy="552057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The 1961 Zoning Resolution divided New York City into residential, commercial, and manufacturing areas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Different areas have different permitted uses and FAR 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sz="18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How do you find out the zoning for a site?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Look at the NYC’s zoning maps</a:t>
            </a:r>
          </a:p>
          <a:p>
            <a:pPr lvl="2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Websites like </a:t>
            </a:r>
            <a:r>
              <a:rPr lang="en-US" sz="1800" dirty="0" err="1">
                <a:solidFill>
                  <a:srgbClr val="FFFFFF"/>
                </a:solidFill>
              </a:rPr>
              <a:t>oasisnyc</a:t>
            </a:r>
            <a:r>
              <a:rPr lang="en-US" sz="1800" dirty="0">
                <a:solidFill>
                  <a:srgbClr val="FFFFFF"/>
                </a:solidFill>
              </a:rPr>
              <a:t> (free) and </a:t>
            </a:r>
            <a:r>
              <a:rPr lang="en-US" sz="1800" dirty="0" err="1">
                <a:solidFill>
                  <a:srgbClr val="FFFFFF"/>
                </a:solidFill>
              </a:rPr>
              <a:t>propertyshark</a:t>
            </a:r>
            <a:r>
              <a:rPr lang="en-US" sz="1800" dirty="0">
                <a:solidFill>
                  <a:srgbClr val="FFFFFF"/>
                </a:solidFill>
              </a:rPr>
              <a:t> will also tell you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The FAR and permitted uses for that zoning an be found in the NYC Zoning handbook</a:t>
            </a:r>
          </a:p>
          <a:p>
            <a:pPr lvl="1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Multiple the FAR by the lot size to determine how much you can build</a:t>
            </a:r>
          </a:p>
          <a:p>
            <a:pPr lvl="1">
              <a:lnSpc>
                <a:spcPct val="90000"/>
              </a:lnSpc>
            </a:pP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7466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" y="0"/>
            <a:ext cx="3490714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492" y="637762"/>
            <a:ext cx="2510853" cy="5576770"/>
          </a:xfrm>
        </p:spPr>
        <p:txBody>
          <a:bodyPr anchor="ctr">
            <a:normAutofit/>
          </a:bodyPr>
          <a:lstStyle/>
          <a:p>
            <a:r>
              <a:rPr lang="en-US" sz="4200" dirty="0">
                <a:solidFill>
                  <a:schemeClr val="bg1"/>
                </a:solidFill>
              </a:rPr>
              <a:t>IRR</a:t>
            </a:r>
            <a:br>
              <a:rPr lang="en-US" sz="4200" dirty="0">
                <a:solidFill>
                  <a:schemeClr val="bg1"/>
                </a:solidFill>
              </a:rPr>
            </a:br>
            <a:r>
              <a:rPr lang="en-US" sz="4200" dirty="0">
                <a:solidFill>
                  <a:schemeClr val="bg1"/>
                </a:solidFill>
              </a:rPr>
              <a:t>(Internal Rate of Return)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9401" y="0"/>
            <a:ext cx="5654591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83581" y="637762"/>
            <a:ext cx="4739332" cy="5576770"/>
          </a:xfrm>
        </p:spPr>
        <p:txBody>
          <a:bodyPr anchor="ctr"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en-US" sz="2800" b="1" dirty="0"/>
              <a:t>A measure of an investment’s rate of return</a:t>
            </a:r>
          </a:p>
          <a:p>
            <a:pPr marL="342900" indent="-342900" algn="l">
              <a:buFontTx/>
              <a:buChar char="-"/>
            </a:pPr>
            <a:r>
              <a:rPr lang="en-US" sz="2800" b="1" dirty="0"/>
              <a:t>Used in real estate pro </a:t>
            </a:r>
            <a:r>
              <a:rPr lang="en-US" sz="2800" b="1" dirty="0" err="1"/>
              <a:t>formas</a:t>
            </a:r>
            <a:r>
              <a:rPr lang="en-US" sz="2800" b="1" dirty="0"/>
              <a:t> to estimate the profitability of potential investments</a:t>
            </a:r>
          </a:p>
        </p:txBody>
      </p:sp>
    </p:spTree>
    <p:extLst>
      <p:ext uri="{BB962C8B-B14F-4D97-AF65-F5344CB8AC3E}">
        <p14:creationId xmlns:p14="http://schemas.microsoft.com/office/powerpoint/2010/main" val="7481043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8C3900-B8A1-4965-88E6-CBCBFE067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86187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4D10AB-1E67-BA41-9602-B8F044144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24568"/>
            <a:ext cx="2824842" cy="5412920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Three Main Zoning Classifications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E1C19-6E7A-7547-A890-8A2D9C747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0525" y="624568"/>
            <a:ext cx="4314823" cy="5412920"/>
          </a:xfrm>
        </p:spPr>
        <p:txBody>
          <a:bodyPr anchor="ctr">
            <a:normAutofit/>
          </a:bodyPr>
          <a:lstStyle/>
          <a:p>
            <a:r>
              <a:rPr lang="en-US" sz="2100" dirty="0">
                <a:highlight>
                  <a:srgbClr val="FF0000"/>
                </a:highlight>
              </a:rPr>
              <a:t>R</a:t>
            </a:r>
            <a:r>
              <a:rPr lang="en-US" sz="2100" dirty="0"/>
              <a:t> – Residential</a:t>
            </a:r>
          </a:p>
          <a:p>
            <a:r>
              <a:rPr lang="en-US" sz="2100" dirty="0">
                <a:highlight>
                  <a:srgbClr val="FF0000"/>
                </a:highlight>
              </a:rPr>
              <a:t>M</a:t>
            </a:r>
            <a:r>
              <a:rPr lang="en-US" sz="2100" dirty="0"/>
              <a:t> – Manufacturing</a:t>
            </a:r>
          </a:p>
          <a:p>
            <a:r>
              <a:rPr lang="en-US" sz="2100" dirty="0">
                <a:highlight>
                  <a:srgbClr val="FF0000"/>
                </a:highlight>
              </a:rPr>
              <a:t>C</a:t>
            </a:r>
            <a:r>
              <a:rPr lang="en-US" sz="2100" dirty="0"/>
              <a:t> – Commercial</a:t>
            </a:r>
          </a:p>
          <a:p>
            <a:r>
              <a:rPr lang="en-US" sz="2100" dirty="0"/>
              <a:t>Higher numbers generally mean higher density</a:t>
            </a:r>
          </a:p>
          <a:p>
            <a:r>
              <a:rPr lang="en-US" sz="2100" dirty="0"/>
              <a:t>NYC Zoning Map - </a:t>
            </a:r>
            <a:r>
              <a:rPr lang="en-US" sz="2100" dirty="0">
                <a:hlinkClick r:id="rId2"/>
              </a:rPr>
              <a:t>https://www1.nyc.gov/site/planning/zoning/index-map.page</a:t>
            </a:r>
            <a:endParaRPr lang="en-US" sz="2100" dirty="0"/>
          </a:p>
          <a:p>
            <a:pPr lvl="1"/>
            <a:r>
              <a:rPr lang="en-US" sz="1700" dirty="0"/>
              <a:t>NYC ZOLA</a:t>
            </a:r>
          </a:p>
        </p:txBody>
      </p:sp>
    </p:spTree>
    <p:extLst>
      <p:ext uri="{BB962C8B-B14F-4D97-AF65-F5344CB8AC3E}">
        <p14:creationId xmlns:p14="http://schemas.microsoft.com/office/powerpoint/2010/main" val="37087894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500" y="-2"/>
            <a:ext cx="3052451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F8A6B-6CBB-B346-8E1B-4E8AFBDBE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40080"/>
            <a:ext cx="2322320" cy="561323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Overlays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9949A-C923-8B44-AFA7-CDC39146C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4863" y="640082"/>
            <a:ext cx="5136536" cy="2484884"/>
          </a:xfrm>
        </p:spPr>
        <p:txBody>
          <a:bodyPr anchor="ctr">
            <a:normAutofit fontScale="92500" lnSpcReduction="10000"/>
          </a:bodyPr>
          <a:lstStyle/>
          <a:p>
            <a:endParaRPr lang="en-US" sz="1700" dirty="0"/>
          </a:p>
          <a:p>
            <a:endParaRPr lang="en-US" sz="1700" dirty="0"/>
          </a:p>
          <a:p>
            <a:endParaRPr lang="en-US" sz="2400" dirty="0"/>
          </a:p>
          <a:p>
            <a:r>
              <a:rPr lang="en-US" sz="2400" dirty="0"/>
              <a:t>Permit multiple uses in a zone</a:t>
            </a:r>
          </a:p>
          <a:p>
            <a:pPr lvl="1"/>
            <a:r>
              <a:rPr lang="en-US" sz="2400" dirty="0"/>
              <a:t>i.e. Commercial uses in an R zone</a:t>
            </a:r>
          </a:p>
          <a:p>
            <a:pPr lvl="1"/>
            <a:r>
              <a:rPr lang="en-US" sz="2400" dirty="0"/>
              <a:t>Note – They may have different FARS for the different uses</a:t>
            </a:r>
          </a:p>
          <a:p>
            <a:pPr lvl="1"/>
            <a:endParaRPr lang="en-US" sz="1700" dirty="0"/>
          </a:p>
          <a:p>
            <a:pPr lvl="1"/>
            <a:endParaRPr lang="en-US" sz="1700" dirty="0"/>
          </a:p>
          <a:p>
            <a:pPr lvl="1"/>
            <a:endParaRPr lang="en-US" sz="17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4C27E1-E9F7-C24A-B7ED-C8F123C98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951" y="3446698"/>
            <a:ext cx="5939539" cy="138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9285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FB3C09-0F6E-FD4D-9C10-72C609C2BE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114" y="857250"/>
            <a:ext cx="632777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370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106623" y="900814"/>
            <a:ext cx="569713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108327" y="633165"/>
            <a:ext cx="36199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965" y="636723"/>
            <a:ext cx="3000047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EE38DD-7245-7640-AB61-C444F334F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154" y="982272"/>
            <a:ext cx="2541314" cy="4560970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Things to Note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676336" y="1352302"/>
            <a:ext cx="4991698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5ABA8-2D44-7D4F-8AB4-F30A960D8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6396" y="1719618"/>
            <a:ext cx="4461623" cy="433462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>
                <a:solidFill>
                  <a:srgbClr val="FEFFFF"/>
                </a:solidFill>
              </a:rPr>
              <a:t>Are their any impediments to using the FAR from a site?</a:t>
            </a:r>
          </a:p>
          <a:p>
            <a:pPr lvl="1">
              <a:lnSpc>
                <a:spcPct val="90000"/>
              </a:lnSpc>
            </a:pPr>
            <a:r>
              <a:rPr lang="en-US" sz="1800">
                <a:solidFill>
                  <a:srgbClr val="FEFFFF"/>
                </a:solidFill>
              </a:rPr>
              <a:t>Lot size (too small, bad layout), Landmarks or historic district designation, site conditions (existing structures, grade changes), other site issues</a:t>
            </a:r>
          </a:p>
          <a:p>
            <a:pPr>
              <a:lnSpc>
                <a:spcPct val="90000"/>
              </a:lnSpc>
            </a:pPr>
            <a:r>
              <a:rPr lang="en-US" sz="1800">
                <a:solidFill>
                  <a:srgbClr val="FEFFFF"/>
                </a:solidFill>
              </a:rPr>
              <a:t>Unused Air Rights</a:t>
            </a:r>
          </a:p>
          <a:p>
            <a:pPr lvl="1">
              <a:lnSpc>
                <a:spcPct val="90000"/>
              </a:lnSpc>
            </a:pPr>
            <a:r>
              <a:rPr lang="en-US" sz="1800">
                <a:solidFill>
                  <a:srgbClr val="FEFFFF"/>
                </a:solidFill>
              </a:rPr>
              <a:t>If you don’t plan to use, can you sell them?</a:t>
            </a:r>
          </a:p>
          <a:p>
            <a:pPr lvl="1">
              <a:lnSpc>
                <a:spcPct val="90000"/>
              </a:lnSpc>
            </a:pPr>
            <a:r>
              <a:rPr lang="en-US" sz="1800">
                <a:solidFill>
                  <a:srgbClr val="FEFFFF"/>
                </a:solidFill>
              </a:rPr>
              <a:t>Can only be transferred to an adjoining neighbor or through a “daisy change”</a:t>
            </a:r>
          </a:p>
          <a:p>
            <a:pPr lvl="1">
              <a:lnSpc>
                <a:spcPct val="90000"/>
              </a:lnSpc>
            </a:pPr>
            <a:r>
              <a:rPr lang="en-US" sz="1800">
                <a:solidFill>
                  <a:srgbClr val="FEFFFF"/>
                </a:solidFill>
              </a:rPr>
              <a:t>Usually sell at at steep discount to normal development site rights pbsf</a:t>
            </a:r>
          </a:p>
          <a:p>
            <a:pPr>
              <a:lnSpc>
                <a:spcPct val="90000"/>
              </a:lnSpc>
            </a:pPr>
            <a:endParaRPr lang="en-US" sz="1800">
              <a:solidFill>
                <a:srgbClr val="FEFFFF"/>
              </a:solidFill>
            </a:endParaRPr>
          </a:p>
          <a:p>
            <a:pPr lvl="1">
              <a:lnSpc>
                <a:spcPct val="90000"/>
              </a:lnSpc>
            </a:pPr>
            <a:endParaRPr lang="en-US" sz="180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43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x-none" b="1">
                <a:solidFill>
                  <a:schemeClr val="bg1"/>
                </a:solidFill>
              </a:rPr>
              <a:t>Pinckney Street Case</a:t>
            </a:r>
          </a:p>
        </p:txBody>
      </p:sp>
      <p:sp>
        <p:nvSpPr>
          <p:cNvPr id="21506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609600" indent="-609600" eaLnBrk="1" hangingPunct="1">
              <a:lnSpc>
                <a:spcPct val="90000"/>
              </a:lnSpc>
            </a:pPr>
            <a:r>
              <a:rPr lang="en-US" altLang="x-none" sz="1700" dirty="0">
                <a:highlight>
                  <a:srgbClr val="FFFF00"/>
                </a:highlight>
              </a:rPr>
              <a:t>Evaluation of the Property</a:t>
            </a:r>
          </a:p>
          <a:p>
            <a:pPr marL="1009650" lvl="1" indent="-609600">
              <a:lnSpc>
                <a:spcPct val="90000"/>
              </a:lnSpc>
            </a:pPr>
            <a:r>
              <a:rPr lang="en-US" altLang="x-none" sz="1700" dirty="0"/>
              <a:t>Search Process to </a:t>
            </a:r>
            <a:r>
              <a:rPr lang="en-US" altLang="x-none" sz="1700" dirty="0">
                <a:ea typeface="ヒラギノ角ゴ Pro W3" charset="-128"/>
              </a:rPr>
              <a:t>Find and acquire a small income-producing property</a:t>
            </a:r>
          </a:p>
          <a:p>
            <a:pPr marL="590550" indent="-533400">
              <a:lnSpc>
                <a:spcPct val="90000"/>
              </a:lnSpc>
            </a:pPr>
            <a:r>
              <a:rPr lang="en-US" altLang="x-none" sz="1700" dirty="0">
                <a:highlight>
                  <a:srgbClr val="FFFF00"/>
                </a:highlight>
                <a:ea typeface="ヒラギノ角ゴ Pro W3" charset="-128"/>
              </a:rPr>
              <a:t>Quantitative Considerations</a:t>
            </a:r>
          </a:p>
          <a:p>
            <a:pPr marL="990600" lvl="1" indent="-533400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Underwriting process</a:t>
            </a:r>
          </a:p>
          <a:p>
            <a:pPr marL="990600" lvl="1" indent="-533400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Examination of assets</a:t>
            </a:r>
          </a:p>
          <a:p>
            <a:pPr marL="1390650" lvl="2" indent="-533400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Available cash and leverage</a:t>
            </a:r>
          </a:p>
          <a:p>
            <a:pPr marL="590550" indent="-533400">
              <a:lnSpc>
                <a:spcPct val="90000"/>
              </a:lnSpc>
            </a:pPr>
            <a:r>
              <a:rPr lang="en-US" altLang="x-none" sz="1700" dirty="0">
                <a:highlight>
                  <a:srgbClr val="FFFF00"/>
                </a:highlight>
                <a:ea typeface="ヒラギノ角ゴ Pro W3" charset="-128"/>
              </a:rPr>
              <a:t>Qualitative Considerations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Should Edward approach real estate development as a sideline business?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Is this a good first deal?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Is he taking into account all of the issues involved?</a:t>
            </a:r>
          </a:p>
          <a:p>
            <a:pPr marL="990600" lvl="1" indent="-533400" eaLnBrk="1" hangingPunct="1">
              <a:lnSpc>
                <a:spcPct val="90000"/>
              </a:lnSpc>
            </a:pPr>
            <a:endParaRPr lang="en-US" altLang="x-none" sz="1700" dirty="0">
              <a:ea typeface="ヒラギノ角ゴ Pro W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924071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marL="908050" indent="-908050" eaLnBrk="1" hangingPunct="1">
              <a:lnSpc>
                <a:spcPct val="90000"/>
              </a:lnSpc>
            </a:pPr>
            <a:r>
              <a:rPr lang="en-US" altLang="x-none" sz="3700">
                <a:solidFill>
                  <a:schemeClr val="bg1"/>
                </a:solidFill>
              </a:rPr>
              <a:t>Why is Edward doing this deal?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1371600" lvl="2" indent="-457200" eaLnBrk="1" hangingPunct="1"/>
            <a:r>
              <a:rPr lang="en-US" altLang="x-none" dirty="0">
                <a:ea typeface="ヒラギノ角ゴ Pro W3" charset="-128"/>
              </a:rPr>
              <a:t>Experience</a:t>
            </a:r>
          </a:p>
          <a:p>
            <a:pPr marL="1371600" lvl="2" indent="-457200" eaLnBrk="1" hangingPunct="1"/>
            <a:r>
              <a:rPr lang="en-US" altLang="x-none" dirty="0">
                <a:ea typeface="ヒラギノ角ゴ Pro W3" charset="-128"/>
              </a:rPr>
              <a:t>Capital Appreciation</a:t>
            </a:r>
          </a:p>
          <a:p>
            <a:pPr marL="1371600" lvl="2" indent="-457200" eaLnBrk="1" hangingPunct="1"/>
            <a:r>
              <a:rPr lang="en-US" altLang="x-none" dirty="0">
                <a:ea typeface="ヒラギノ角ゴ Pro W3" charset="-128"/>
              </a:rPr>
              <a:t>Expanding his contacts</a:t>
            </a:r>
          </a:p>
          <a:p>
            <a:pPr marL="1371600" lvl="2" indent="-457200" eaLnBrk="1" hangingPunct="1"/>
            <a:r>
              <a:rPr lang="en-US" altLang="x-none" dirty="0">
                <a:ea typeface="ヒラギノ角ゴ Pro W3" charset="-128"/>
              </a:rPr>
              <a:t>“Free” Place to live</a:t>
            </a:r>
          </a:p>
          <a:p>
            <a:pPr marL="1828800" lvl="3" indent="-457200"/>
            <a:r>
              <a:rPr lang="en-US" altLang="x-none" sz="2400" dirty="0">
                <a:ea typeface="ヒラギノ角ゴ Pro W3" charset="-128"/>
              </a:rPr>
              <a:t>Is this true?</a:t>
            </a:r>
          </a:p>
        </p:txBody>
      </p:sp>
    </p:spTree>
    <p:extLst>
      <p:ext uri="{BB962C8B-B14F-4D97-AF65-F5344CB8AC3E}">
        <p14:creationId xmlns:p14="http://schemas.microsoft.com/office/powerpoint/2010/main" val="916246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4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4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4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4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4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5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x-none" sz="4100" b="1">
                <a:solidFill>
                  <a:schemeClr val="bg1"/>
                </a:solidFill>
              </a:rPr>
              <a:t>Evaluation of the Property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914400" lvl="2" indent="0" eaLnBrk="1" hangingPunct="1">
              <a:buNone/>
            </a:pPr>
            <a:endParaRPr lang="en-US" altLang="x-none" sz="1700" dirty="0">
              <a:ea typeface="ヒラギノ角ゴ Pro W3" charset="-128"/>
            </a:endParaRPr>
          </a:p>
          <a:p>
            <a:pPr marL="971550" lvl="1" indent="-457200"/>
            <a:r>
              <a:rPr lang="en-US" altLang="x-none" sz="1700" dirty="0">
                <a:ea typeface="ヒラギノ角ゴ Pro W3" charset="-128"/>
              </a:rPr>
              <a:t>EDWARD’S SEARCH METHOD</a:t>
            </a:r>
          </a:p>
          <a:p>
            <a:pPr marL="1371600" lvl="2" indent="-457200" eaLnBrk="1" hangingPunct="1"/>
            <a:r>
              <a:rPr lang="en-US" altLang="x-none" sz="1700" dirty="0">
                <a:ea typeface="ヒラギノ角ゴ Pro W3" charset="-128"/>
              </a:rPr>
              <a:t>US Census data</a:t>
            </a:r>
          </a:p>
          <a:p>
            <a:pPr marL="1371600" lvl="2" indent="-457200" eaLnBrk="1" hangingPunct="1"/>
            <a:r>
              <a:rPr lang="en-US" altLang="x-none" sz="1700" dirty="0">
                <a:ea typeface="ヒラギノ角ゴ Pro W3" charset="-128"/>
              </a:rPr>
              <a:t>local maps</a:t>
            </a:r>
          </a:p>
          <a:p>
            <a:pPr marL="1371600" lvl="2" indent="-457200" eaLnBrk="1" hangingPunct="1"/>
            <a:r>
              <a:rPr lang="en-US" altLang="x-none" sz="1700" dirty="0">
                <a:ea typeface="ヒラギノ角ゴ Pro W3" charset="-128"/>
              </a:rPr>
              <a:t>Internet sites and searches</a:t>
            </a:r>
          </a:p>
          <a:p>
            <a:pPr marL="1371600" lvl="2" indent="-457200" eaLnBrk="1" hangingPunct="1"/>
            <a:r>
              <a:rPr lang="en-US" altLang="x-none" sz="1700" dirty="0">
                <a:ea typeface="ヒラギノ角ゴ Pro W3" charset="-128"/>
              </a:rPr>
              <a:t>Boston newspapers</a:t>
            </a:r>
          </a:p>
          <a:p>
            <a:pPr marL="1371600" lvl="2" indent="-457200" eaLnBrk="1" hangingPunct="1"/>
            <a:r>
              <a:rPr lang="en-US" altLang="x-none" sz="1700" dirty="0">
                <a:ea typeface="ヒラギノ角ゴ Pro W3" charset="-128"/>
              </a:rPr>
              <a:t>industry advertisements</a:t>
            </a:r>
          </a:p>
          <a:p>
            <a:pPr marL="1371600" lvl="2" indent="-457200" eaLnBrk="1" hangingPunct="1"/>
            <a:r>
              <a:rPr lang="en-US" altLang="x-none" sz="1700" dirty="0">
                <a:ea typeface="ヒラギノ角ゴ Pro W3" charset="-128"/>
              </a:rPr>
              <a:t>lots of legwork inspecting buildings and interviewing tenants</a:t>
            </a:r>
          </a:p>
          <a:p>
            <a:pPr marL="1371600" lvl="2" indent="-457200" eaLnBrk="1" hangingPunct="1"/>
            <a:r>
              <a:rPr lang="en-US" altLang="x-none" sz="1700" dirty="0">
                <a:ea typeface="ヒラギノ角ゴ Pro W3" charset="-128"/>
              </a:rPr>
              <a:t>Brokers</a:t>
            </a:r>
          </a:p>
          <a:p>
            <a:pPr marL="1752600" lvl="3" indent="-381000" eaLnBrk="1" hangingPunct="1"/>
            <a:r>
              <a:rPr lang="en-US" altLang="x-none" sz="1700" dirty="0">
                <a:ea typeface="ヒラギノ角ゴ Pro W3" charset="-128"/>
              </a:rPr>
              <a:t>potential for conflicts?</a:t>
            </a:r>
          </a:p>
        </p:txBody>
      </p:sp>
    </p:spTree>
    <p:extLst>
      <p:ext uri="{BB962C8B-B14F-4D97-AF65-F5344CB8AC3E}">
        <p14:creationId xmlns:p14="http://schemas.microsoft.com/office/powerpoint/2010/main" val="15744073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625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marL="908050" indent="-908050" eaLnBrk="1" hangingPunct="1"/>
            <a:r>
              <a:rPr lang="en-US" altLang="x-none" sz="3100" b="1">
                <a:solidFill>
                  <a:schemeClr val="bg1"/>
                </a:solidFill>
              </a:rPr>
              <a:t>Evaluation the property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609600" indent="-609600" eaLnBrk="1" hangingPunct="1">
              <a:buClr>
                <a:schemeClr val="tx1"/>
              </a:buClr>
            </a:pPr>
            <a:r>
              <a:rPr lang="en-US" altLang="x-none" sz="1700" dirty="0"/>
              <a:t>Pros</a:t>
            </a:r>
          </a:p>
          <a:p>
            <a:pPr marL="990600" lvl="1" indent="-533400" eaLnBrk="1" hangingPunct="1"/>
            <a:r>
              <a:rPr lang="en-US" altLang="x-none" sz="1700" dirty="0">
                <a:ea typeface="ヒラギノ角ゴ Pro W3" charset="-128"/>
              </a:rPr>
              <a:t>location</a:t>
            </a:r>
          </a:p>
          <a:p>
            <a:pPr marL="990600" lvl="1" indent="-533400" eaLnBrk="1" hangingPunct="1"/>
            <a:r>
              <a:rPr lang="en-US" altLang="x-none" sz="1700" dirty="0">
                <a:ea typeface="ヒラギノ角ゴ Pro W3" charset="-128"/>
              </a:rPr>
              <a:t>market</a:t>
            </a:r>
          </a:p>
          <a:p>
            <a:pPr marL="609600" indent="-609600" eaLnBrk="1" hangingPunct="1">
              <a:buClr>
                <a:schemeClr val="tx1"/>
              </a:buClr>
            </a:pPr>
            <a:r>
              <a:rPr lang="en-US" altLang="x-none" sz="1700" dirty="0"/>
              <a:t>Cons</a:t>
            </a:r>
          </a:p>
          <a:p>
            <a:pPr marL="990600" lvl="1" indent="-533400" eaLnBrk="1" hangingPunct="1"/>
            <a:r>
              <a:rPr lang="en-US" altLang="x-none" sz="1700" dirty="0">
                <a:ea typeface="ヒラギノ角ゴ Pro W3" charset="-128"/>
              </a:rPr>
              <a:t>physical condition of the building</a:t>
            </a:r>
          </a:p>
          <a:p>
            <a:pPr marL="990600" lvl="1" indent="-533400" eaLnBrk="1" hangingPunct="1"/>
            <a:r>
              <a:rPr lang="en-US" altLang="x-none" sz="1700" dirty="0">
                <a:ea typeface="ヒラギノ角ゴ Pro W3" charset="-128"/>
              </a:rPr>
              <a:t>in historic district designation </a:t>
            </a:r>
          </a:p>
          <a:p>
            <a:pPr marL="1371600" lvl="2" indent="-457200" eaLnBrk="1" hangingPunct="1"/>
            <a:r>
              <a:rPr lang="en-US" altLang="x-none" sz="1700" dirty="0">
                <a:ea typeface="ヒラギノ角ゴ Pro W3" charset="-128"/>
              </a:rPr>
              <a:t>regulatory environment; in NYC called Landmark designation</a:t>
            </a:r>
          </a:p>
          <a:p>
            <a:pPr marL="990600" lvl="1" indent="-533400" eaLnBrk="1" hangingPunct="1"/>
            <a:r>
              <a:rPr lang="en-US" altLang="x-none" sz="1700" dirty="0">
                <a:ea typeface="ヒラギノ角ゴ Pro W3" charset="-128"/>
              </a:rPr>
              <a:t>construction risk	</a:t>
            </a:r>
          </a:p>
          <a:p>
            <a:pPr marL="990600" lvl="1" indent="-533400" eaLnBrk="1" hangingPunct="1"/>
            <a:r>
              <a:rPr lang="en-US" altLang="x-none" sz="1700" dirty="0">
                <a:ea typeface="ヒラギノ角ゴ Pro W3" charset="-128"/>
              </a:rPr>
              <a:t>reliability of the estimates</a:t>
            </a:r>
          </a:p>
          <a:p>
            <a:pPr marL="990600" lvl="1" indent="-533400" eaLnBrk="1" hangingPunct="1"/>
            <a:r>
              <a:rPr lang="en-US" altLang="x-none" sz="1700" dirty="0">
                <a:ea typeface="ヒラギノ角ゴ Pro W3" charset="-128"/>
              </a:rPr>
              <a:t>vagaries of soft costs</a:t>
            </a:r>
          </a:p>
          <a:p>
            <a:pPr marL="990600" lvl="1" indent="-533400" eaLnBrk="1" hangingPunct="1"/>
            <a:r>
              <a:rPr lang="en-US" altLang="x-none" sz="1700" dirty="0">
                <a:ea typeface="ヒラギノ角ゴ Pro W3" charset="-128"/>
              </a:rPr>
              <a:t>establishing an operating statement with guesswork</a:t>
            </a:r>
          </a:p>
        </p:txBody>
      </p:sp>
    </p:spTree>
    <p:extLst>
      <p:ext uri="{BB962C8B-B14F-4D97-AF65-F5344CB8AC3E}">
        <p14:creationId xmlns:p14="http://schemas.microsoft.com/office/powerpoint/2010/main" val="108706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8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8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8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8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8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8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3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83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83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83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83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3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83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83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83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83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1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marL="908050" indent="-908050" eaLnBrk="1" hangingPunct="1">
              <a:lnSpc>
                <a:spcPct val="90000"/>
              </a:lnSpc>
            </a:pPr>
            <a:r>
              <a:rPr lang="en-US" altLang="x-none" sz="3100" b="1">
                <a:solidFill>
                  <a:schemeClr val="bg1"/>
                </a:solidFill>
              </a:rPr>
              <a:t>Evaluation of the property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1371600" lvl="2" indent="-457200" eaLnBrk="1" hangingPunct="1">
              <a:lnSpc>
                <a:spcPct val="90000"/>
              </a:lnSpc>
            </a:pPr>
            <a:endParaRPr lang="en-US" altLang="x-none" sz="1400" dirty="0">
              <a:ea typeface="ヒラギノ角ゴ Pro W3" charset="-128"/>
            </a:endParaRPr>
          </a:p>
          <a:p>
            <a:pPr marL="971550" lvl="1" indent="-457200">
              <a:lnSpc>
                <a:spcPct val="90000"/>
              </a:lnSpc>
            </a:pPr>
            <a:r>
              <a:rPr lang="en-US" altLang="x-none" sz="1400" b="1" dirty="0">
                <a:ea typeface="ヒラギノ角ゴ Pro W3" charset="-128"/>
              </a:rPr>
              <a:t>Issues:</a:t>
            </a:r>
          </a:p>
          <a:p>
            <a:pPr marL="1371600" lvl="2" indent="-457200">
              <a:lnSpc>
                <a:spcPct val="90000"/>
              </a:lnSpc>
            </a:pPr>
            <a:r>
              <a:rPr lang="en-US" altLang="x-none" sz="1400" dirty="0">
                <a:ea typeface="ヒラギノ角ゴ Pro W3" charset="-128"/>
              </a:rPr>
              <a:t>He caught-up in the excitement to do a deal</a:t>
            </a:r>
          </a:p>
          <a:p>
            <a:pPr marL="1828800" lvl="3" indent="-457200">
              <a:lnSpc>
                <a:spcPct val="90000"/>
              </a:lnSpc>
            </a:pPr>
            <a:r>
              <a:rPr lang="en-US" altLang="x-none" sz="1400" dirty="0">
                <a:ea typeface="ヒラギノ角ゴ Pro W3" charset="-128"/>
              </a:rPr>
              <a:t>Always be careful of trying to make the deal work</a:t>
            </a:r>
          </a:p>
          <a:p>
            <a:pPr marL="1828800" lvl="3" indent="-457200">
              <a:lnSpc>
                <a:spcPct val="90000"/>
              </a:lnSpc>
            </a:pPr>
            <a:r>
              <a:rPr lang="en-US" altLang="x-none" sz="1400" dirty="0">
                <a:ea typeface="ヒラギノ角ゴ Pro W3" charset="-128"/>
              </a:rPr>
              <a:t>Constantly re-analyze in light of original goals</a:t>
            </a:r>
          </a:p>
          <a:p>
            <a:pPr marL="1371600" lvl="2" indent="-457200" eaLnBrk="1" hangingPunct="1">
              <a:lnSpc>
                <a:spcPct val="90000"/>
              </a:lnSpc>
            </a:pPr>
            <a:r>
              <a:rPr lang="en-US" altLang="x-none" sz="1400" dirty="0">
                <a:ea typeface="ヒラギノ角ゴ Pro W3" charset="-128"/>
              </a:rPr>
              <a:t>Unrealistic/risky approach</a:t>
            </a:r>
          </a:p>
          <a:p>
            <a:pPr marL="1752600" lvl="3" indent="-381000" eaLnBrk="1" hangingPunct="1">
              <a:lnSpc>
                <a:spcPct val="90000"/>
              </a:lnSpc>
            </a:pPr>
            <a:r>
              <a:rPr lang="en-US" altLang="x-none" sz="1400" dirty="0">
                <a:ea typeface="ヒラギノ角ゴ Pro W3" charset="-128"/>
              </a:rPr>
              <a:t>Belief that he can renovate cheaper than outside contractor and architect</a:t>
            </a:r>
          </a:p>
          <a:p>
            <a:pPr marL="1752600" lvl="3" indent="-381000" eaLnBrk="1" hangingPunct="1">
              <a:lnSpc>
                <a:spcPct val="90000"/>
              </a:lnSpc>
            </a:pPr>
            <a:r>
              <a:rPr lang="en-US" altLang="x-none" sz="1400" dirty="0">
                <a:ea typeface="ヒラギノ角ゴ Pro W3" charset="-128"/>
              </a:rPr>
              <a:t>Belief that the true cost of the work can be forecast exactly</a:t>
            </a:r>
          </a:p>
          <a:p>
            <a:pPr marL="1752600" lvl="3" indent="-381000" eaLnBrk="1" hangingPunct="1">
              <a:lnSpc>
                <a:spcPct val="90000"/>
              </a:lnSpc>
            </a:pPr>
            <a:r>
              <a:rPr lang="en-US" altLang="x-none" sz="1400" dirty="0">
                <a:ea typeface="ヒラギノ角ゴ Pro W3" charset="-128"/>
              </a:rPr>
              <a:t>No financial cushion</a:t>
            </a:r>
          </a:p>
          <a:p>
            <a:pPr marL="1752600" lvl="3" indent="-381000" eaLnBrk="1" hangingPunct="1">
              <a:lnSpc>
                <a:spcPct val="90000"/>
              </a:lnSpc>
            </a:pPr>
            <a:r>
              <a:rPr lang="en-US" altLang="x-none" sz="1400" dirty="0">
                <a:ea typeface="ヒラギノ角ゴ Pro W3" charset="-128"/>
              </a:rPr>
              <a:t>Personal credit issue if deals goes bad</a:t>
            </a:r>
          </a:p>
        </p:txBody>
      </p:sp>
    </p:spTree>
    <p:extLst>
      <p:ext uri="{BB962C8B-B14F-4D97-AF65-F5344CB8AC3E}">
        <p14:creationId xmlns:p14="http://schemas.microsoft.com/office/powerpoint/2010/main" val="417351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7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7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7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7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7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7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73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73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73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73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3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73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47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577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x-none" sz="2800" b="1">
                <a:solidFill>
                  <a:schemeClr val="bg1"/>
                </a:solidFill>
              </a:rPr>
              <a:t>Quantitative Considerations</a:t>
            </a:r>
            <a:br>
              <a:rPr lang="en-US" altLang="x-none" sz="2800">
                <a:solidFill>
                  <a:schemeClr val="bg1"/>
                </a:solidFill>
              </a:rPr>
            </a:br>
            <a:endParaRPr lang="en-US" altLang="x-none" sz="2800">
              <a:solidFill>
                <a:schemeClr val="bg1"/>
              </a:solidFill>
            </a:endParaRPr>
          </a:p>
        </p:txBody>
      </p:sp>
      <p:sp>
        <p:nvSpPr>
          <p:cNvPr id="55299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1009650" lvl="1" indent="-495300">
              <a:defRPr/>
            </a:pPr>
            <a:r>
              <a:rPr lang="en-US" altLang="en-US" sz="1600"/>
              <a:t>What are his assets?</a:t>
            </a:r>
            <a:endParaRPr lang="en-US" altLang="en-US" sz="1600">
              <a:cs typeface="+mn-cs"/>
            </a:endParaRPr>
          </a:p>
          <a:p>
            <a:pPr marL="1409700" lvl="2" indent="-495300" eaLnBrk="1" hangingPunct="1">
              <a:defRPr/>
            </a:pPr>
            <a:r>
              <a:rPr lang="en-US" altLang="en-US" sz="1600">
                <a:cs typeface="+mn-cs"/>
              </a:rPr>
              <a:t>$240k in cash</a:t>
            </a:r>
          </a:p>
          <a:p>
            <a:pPr marL="1784350" lvl="3" indent="-412750" eaLnBrk="1" hangingPunct="1">
              <a:defRPr/>
            </a:pPr>
            <a:r>
              <a:rPr lang="en-US" altLang="en-US" sz="1600">
                <a:cs typeface="+mn-cs"/>
              </a:rPr>
              <a:t>Wants to grow his $240k savings through a leveraged investment in what he believes to be an emerging market </a:t>
            </a:r>
          </a:p>
          <a:p>
            <a:pPr marL="1409700" lvl="2" indent="-495300" eaLnBrk="1" hangingPunct="1">
              <a:defRPr/>
            </a:pPr>
            <a:r>
              <a:rPr lang="en-US" altLang="en-US" sz="1600">
                <a:cs typeface="+mn-cs"/>
              </a:rPr>
              <a:t>Knowledge of the Boston area</a:t>
            </a:r>
          </a:p>
          <a:p>
            <a:pPr marL="1784350" lvl="3" indent="-412750" eaLnBrk="1" hangingPunct="1">
              <a:defRPr/>
            </a:pPr>
            <a:r>
              <a:rPr lang="en-US" altLang="en-US" sz="1600">
                <a:cs typeface="+mn-cs"/>
              </a:rPr>
              <a:t>has directed him to Beacon Hill, one of the best residential neighborhoods</a:t>
            </a:r>
          </a:p>
          <a:p>
            <a:pPr marL="1327150" lvl="2" indent="-412750" eaLnBrk="1" hangingPunct="1">
              <a:defRPr/>
            </a:pPr>
            <a:r>
              <a:rPr lang="en-US" altLang="en-US" sz="1600">
                <a:cs typeface="+mn-cs"/>
              </a:rPr>
              <a:t>Willingness to work hard and take risks</a:t>
            </a:r>
          </a:p>
          <a:p>
            <a:pPr marL="1327150" lvl="2" indent="-412750" eaLnBrk="1" hangingPunct="1">
              <a:defRPr/>
            </a:pPr>
            <a:r>
              <a:rPr lang="en-US" altLang="en-US" sz="1600"/>
              <a:t>Knowledge of construction</a:t>
            </a:r>
          </a:p>
          <a:p>
            <a:pPr marL="1784350" lvl="3" indent="-412750">
              <a:defRPr/>
            </a:pPr>
            <a:r>
              <a:rPr lang="en-US" altLang="en-US" sz="1600">
                <a:cs typeface="+mn-cs"/>
              </a:rPr>
              <a:t>Is it enough?</a:t>
            </a:r>
          </a:p>
        </p:txBody>
      </p:sp>
    </p:spTree>
    <p:extLst>
      <p:ext uri="{BB962C8B-B14F-4D97-AF65-F5344CB8AC3E}">
        <p14:creationId xmlns:p14="http://schemas.microsoft.com/office/powerpoint/2010/main" val="157383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5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5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5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5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5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5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5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" y="0"/>
            <a:ext cx="3490714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492" y="637762"/>
            <a:ext cx="2510853" cy="5576770"/>
          </a:xfrm>
        </p:spPr>
        <p:txBody>
          <a:bodyPr anchor="ctr">
            <a:normAutofit/>
          </a:bodyPr>
          <a:lstStyle/>
          <a:p>
            <a:r>
              <a:rPr lang="en-US" sz="4200" dirty="0">
                <a:solidFill>
                  <a:schemeClr val="bg1"/>
                </a:solidFill>
              </a:rPr>
              <a:t>Key</a:t>
            </a:r>
            <a:br>
              <a:rPr lang="en-US" sz="4200" dirty="0">
                <a:solidFill>
                  <a:schemeClr val="bg1"/>
                </a:solidFill>
              </a:rPr>
            </a:br>
            <a:r>
              <a:rPr lang="en-US" sz="4200" dirty="0">
                <a:solidFill>
                  <a:schemeClr val="bg1"/>
                </a:solidFill>
              </a:rPr>
              <a:t>IRR</a:t>
            </a:r>
            <a:br>
              <a:rPr lang="en-US" sz="4200" dirty="0">
                <a:solidFill>
                  <a:schemeClr val="bg1"/>
                </a:solidFill>
              </a:rPr>
            </a:br>
            <a:r>
              <a:rPr lang="en-US" sz="4200" dirty="0">
                <a:solidFill>
                  <a:schemeClr val="bg1"/>
                </a:solidFill>
              </a:rPr>
              <a:t>Concepts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9401" y="0"/>
            <a:ext cx="5654591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21206" y="2540776"/>
            <a:ext cx="4801707" cy="3673755"/>
          </a:xfrm>
        </p:spPr>
        <p:txBody>
          <a:bodyPr anchor="ctr">
            <a:normAutofit fontScale="92500" lnSpcReduction="10000"/>
          </a:bodyPr>
          <a:lstStyle/>
          <a:p>
            <a:pPr marL="514350" indent="-514350" algn="l">
              <a:buAutoNum type="arabicPeriod"/>
            </a:pPr>
            <a:r>
              <a:rPr lang="en-US" sz="2200" b="1" dirty="0"/>
              <a:t>It is a stream of Cash Flows (positive and negative)</a:t>
            </a:r>
          </a:p>
          <a:p>
            <a:pPr marL="514350" indent="-514350" algn="l">
              <a:buAutoNum type="arabicPeriod"/>
            </a:pPr>
            <a:r>
              <a:rPr lang="en-US" sz="2200" b="1" dirty="0"/>
              <a:t>Begins in Period 0 – The Equity invested at Purchase</a:t>
            </a:r>
          </a:p>
          <a:p>
            <a:pPr marL="514350" indent="-514350" algn="l">
              <a:buAutoNum type="arabicPeriod"/>
            </a:pPr>
            <a:r>
              <a:rPr lang="en-US" sz="2200" b="1" dirty="0"/>
              <a:t>Measures the Equity invested in the Deal (can be levered or unlevered)</a:t>
            </a:r>
          </a:p>
          <a:p>
            <a:pPr marL="514350" indent="-514350" algn="l">
              <a:buAutoNum type="arabicPeriod"/>
            </a:pPr>
            <a:r>
              <a:rPr lang="en-US" sz="2200" b="1" dirty="0"/>
              <a:t>Must have an Exit Date and Value</a:t>
            </a:r>
          </a:p>
          <a:p>
            <a:pPr marL="514350" indent="-514350" algn="l">
              <a:buAutoNum type="arabicPeriod"/>
            </a:pPr>
            <a:r>
              <a:rPr lang="en-US" sz="2200" b="1" dirty="0"/>
              <a:t>Very Time Sensitive!</a:t>
            </a:r>
          </a:p>
          <a:p>
            <a:pPr lvl="1" algn="l"/>
            <a:r>
              <a:rPr lang="en-US" sz="2200" b="1" dirty="0"/>
              <a:t>-	Shorter hold periods almost always mean higher IRR BUT lower Equity Multiple on cash flow deals</a:t>
            </a:r>
          </a:p>
          <a:p>
            <a:pPr marL="514350" indent="-514350" algn="l">
              <a:buAutoNum type="arabicPeriod"/>
            </a:pPr>
            <a:endParaRPr lang="en-US" sz="2400" b="1" dirty="0"/>
          </a:p>
          <a:p>
            <a:pPr marL="514350" indent="-514350" algn="l">
              <a:buAutoNum type="arabicPeriod"/>
            </a:pPr>
            <a:endParaRPr lang="en-US" sz="2800" b="1" dirty="0"/>
          </a:p>
          <a:p>
            <a:pPr algn="l"/>
            <a:endParaRPr lang="en-US" sz="2800" b="1" dirty="0"/>
          </a:p>
          <a:p>
            <a:pPr algn="l"/>
            <a:endParaRPr lang="en-US" sz="2800" b="1" dirty="0"/>
          </a:p>
          <a:p>
            <a:pPr algn="l"/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1229970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x-none" sz="2800" b="1">
                <a:solidFill>
                  <a:schemeClr val="bg1"/>
                </a:solidFill>
              </a:rPr>
              <a:t>Quantitative Considerations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eaLnBrk="1" hangingPunct="1"/>
            <a:r>
              <a:rPr lang="en-US" altLang="x-none" sz="1700"/>
              <a:t>Financing alternatives</a:t>
            </a:r>
          </a:p>
          <a:p>
            <a:pPr lvl="1"/>
            <a:r>
              <a:rPr lang="en-US" altLang="x-none" sz="1700">
                <a:ea typeface="ヒラギノ角ゴ Pro W3" charset="-128"/>
              </a:rPr>
              <a:t>Take over existing $1,000,000 mortgage</a:t>
            </a:r>
          </a:p>
          <a:p>
            <a:pPr lvl="1" eaLnBrk="1" hangingPunct="1"/>
            <a:r>
              <a:rPr lang="en-US" altLang="x-none" sz="1700">
                <a:ea typeface="ヒラギノ角ゴ Pro W3" charset="-128"/>
              </a:rPr>
              <a:t>Get new mortgage for $1,050,000</a:t>
            </a:r>
          </a:p>
          <a:p>
            <a:pPr lvl="1" eaLnBrk="1" hangingPunct="1"/>
            <a:r>
              <a:rPr lang="en-US" altLang="x-none" sz="1700">
                <a:ea typeface="ヒラギノ角ゴ Pro W3" charset="-128"/>
              </a:rPr>
              <a:t>$200k second mortgage from Seller –Feasible?</a:t>
            </a:r>
          </a:p>
          <a:p>
            <a:pPr eaLnBrk="1" hangingPunct="1"/>
            <a:r>
              <a:rPr lang="en-US" altLang="x-none" sz="1700"/>
              <a:t>Operating and Capex</a:t>
            </a:r>
          </a:p>
          <a:p>
            <a:pPr lvl="1" eaLnBrk="1" hangingPunct="1"/>
            <a:r>
              <a:rPr lang="en-US" altLang="x-none" sz="1700">
                <a:ea typeface="ヒラギノ角ゴ Pro W3" charset="-128"/>
              </a:rPr>
              <a:t>Live in the building</a:t>
            </a:r>
          </a:p>
          <a:p>
            <a:pPr lvl="1" eaLnBrk="1" hangingPunct="1"/>
            <a:r>
              <a:rPr lang="en-US" altLang="x-none" sz="1700">
                <a:ea typeface="ヒラギノ角ゴ Pro W3" charset="-128"/>
              </a:rPr>
              <a:t>Do the work himself</a:t>
            </a:r>
          </a:p>
          <a:p>
            <a:pPr eaLnBrk="1" hangingPunct="1"/>
            <a:r>
              <a:rPr lang="en-US" altLang="x-none" sz="1700"/>
              <a:t>Capital Appreciation</a:t>
            </a:r>
          </a:p>
          <a:p>
            <a:pPr lvl="1" eaLnBrk="1" hangingPunct="1"/>
            <a:r>
              <a:rPr lang="en-US" altLang="x-none" sz="1700">
                <a:ea typeface="ヒラギノ角ゴ Pro W3" charset="-128"/>
              </a:rPr>
              <a:t>Long-term appreciation and rent growth</a:t>
            </a:r>
          </a:p>
          <a:p>
            <a:pPr lvl="1" eaLnBrk="1" hangingPunct="1"/>
            <a:r>
              <a:rPr lang="en-US" altLang="x-none" sz="1700">
                <a:ea typeface="ヒラギノ角ゴ Pro W3" charset="-128"/>
              </a:rPr>
              <a:t>Sell as condos?</a:t>
            </a:r>
          </a:p>
        </p:txBody>
      </p:sp>
    </p:spTree>
    <p:extLst>
      <p:ext uri="{BB962C8B-B14F-4D97-AF65-F5344CB8AC3E}">
        <p14:creationId xmlns:p14="http://schemas.microsoft.com/office/powerpoint/2010/main" val="3659867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96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96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96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96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9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9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96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96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96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96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96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96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96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96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96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96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Freeform: Shape 70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677" name="Freeform: Shape 72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673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x-none" sz="3600" b="1" dirty="0">
                <a:solidFill>
                  <a:schemeClr val="bg1"/>
                </a:solidFill>
                <a:highlight>
                  <a:srgbClr val="FF00FF"/>
                </a:highlight>
              </a:rPr>
              <a:t>The Set-up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x-none" sz="1700" dirty="0"/>
              <a:t>Gross Income			$157,200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700" dirty="0"/>
              <a:t>Less vacancy (5%)		</a:t>
            </a:r>
            <a:r>
              <a:rPr lang="en-US" altLang="x-none" sz="1700" u="sng" dirty="0"/>
              <a:t>($7,860)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700" dirty="0"/>
              <a:t>Net Income	 (EGI)		$149,340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x-none" sz="1700" dirty="0"/>
          </a:p>
          <a:p>
            <a:pPr eaLnBrk="1" hangingPunct="1">
              <a:lnSpc>
                <a:spcPct val="90000"/>
              </a:lnSpc>
            </a:pPr>
            <a:r>
              <a:rPr lang="en-US" altLang="x-none" sz="1700" dirty="0"/>
              <a:t>OPEX					($32,201)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700" dirty="0"/>
              <a:t>RE taxes				(</a:t>
            </a:r>
            <a:r>
              <a:rPr lang="en-US" altLang="x-none" sz="1700" u="sng" dirty="0"/>
              <a:t>$14,645)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700" dirty="0"/>
              <a:t>NOI					</a:t>
            </a:r>
            <a:r>
              <a:rPr lang="en-US" altLang="x-none" sz="1700" b="1" dirty="0"/>
              <a:t>$102,494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x-none" sz="1700" dirty="0">
                <a:highlight>
                  <a:srgbClr val="FF0000"/>
                </a:highlight>
              </a:rPr>
              <a:t>_________________________________ (the “line”)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700" dirty="0"/>
              <a:t>Debt Service $1M 1st		($57,290)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700" dirty="0"/>
              <a:t>$200k Seller 2</a:t>
            </a:r>
            <a:r>
              <a:rPr lang="en-US" altLang="x-none" sz="1700" baseline="30000" dirty="0"/>
              <a:t>nd</a:t>
            </a:r>
            <a:r>
              <a:rPr lang="en-US" altLang="x-none" sz="1700" dirty="0"/>
              <a:t>			</a:t>
            </a:r>
            <a:r>
              <a:rPr lang="en-US" altLang="x-none" sz="1700" u="sng" dirty="0"/>
              <a:t>($12,884)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x-none" sz="1700" dirty="0"/>
              <a:t>	Total Debt Service		($70,174)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x-none" sz="1700" dirty="0"/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x-none" sz="1700" dirty="0"/>
              <a:t>	</a:t>
            </a:r>
            <a:r>
              <a:rPr lang="en-US" altLang="x-none" sz="1700" dirty="0">
                <a:highlight>
                  <a:srgbClr val="FF00FF"/>
                </a:highlight>
              </a:rPr>
              <a:t>CFAF</a:t>
            </a:r>
            <a:r>
              <a:rPr lang="en-US" altLang="x-none" sz="1700" dirty="0"/>
              <a:t>		</a:t>
            </a:r>
            <a:r>
              <a:rPr lang="en-US" altLang="x-none" sz="1700" b="1" dirty="0"/>
              <a:t>			</a:t>
            </a:r>
            <a:r>
              <a:rPr lang="en-US" altLang="x-none" sz="1700" b="1" dirty="0">
                <a:highlight>
                  <a:srgbClr val="FF00FF"/>
                </a:highlight>
              </a:rPr>
              <a:t>$32,320</a:t>
            </a:r>
          </a:p>
        </p:txBody>
      </p:sp>
    </p:spTree>
    <p:extLst>
      <p:ext uri="{BB962C8B-B14F-4D97-AF65-F5344CB8AC3E}">
        <p14:creationId xmlns:p14="http://schemas.microsoft.com/office/powerpoint/2010/main" val="30947519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marL="908050" indent="-908050" eaLnBrk="1" hangingPunct="1"/>
            <a:r>
              <a:rPr lang="en-US" altLang="x-none" sz="3100" b="1">
                <a:solidFill>
                  <a:schemeClr val="bg1"/>
                </a:solidFill>
              </a:rPr>
              <a:t>Financial Analysis</a:t>
            </a:r>
            <a:br>
              <a:rPr lang="en-US" altLang="x-none" sz="3100" b="1">
                <a:solidFill>
                  <a:schemeClr val="bg1"/>
                </a:solidFill>
              </a:rPr>
            </a:br>
            <a:endParaRPr lang="en-US" altLang="x-none" sz="3100" b="1">
              <a:solidFill>
                <a:schemeClr val="bg1"/>
              </a:solidFill>
            </a:endParaRPr>
          </a:p>
        </p:txBody>
      </p:sp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</a:pPr>
            <a:r>
              <a:rPr lang="en-US" altLang="x-none" sz="1400" b="1" dirty="0"/>
              <a:t>$1 Million Loan</a:t>
            </a:r>
          </a:p>
          <a:p>
            <a:pPr marL="609600" indent="-609600" eaLnBrk="1" hangingPunct="1">
              <a:lnSpc>
                <a:spcPct val="90000"/>
              </a:lnSpc>
              <a:buClr>
                <a:schemeClr val="tx1"/>
              </a:buClr>
            </a:pPr>
            <a:endParaRPr lang="en-US" altLang="x-none" sz="1100" dirty="0"/>
          </a:p>
          <a:p>
            <a:pPr marL="609600" lvl="0" indent="-609600">
              <a:lnSpc>
                <a:spcPct val="90000"/>
              </a:lnSpc>
              <a:buClr>
                <a:prstClr val="black"/>
              </a:buClr>
            </a:pPr>
            <a:r>
              <a:rPr lang="en-US" altLang="x-none" sz="1100" dirty="0">
                <a:solidFill>
                  <a:prstClr val="black"/>
                </a:solidFill>
              </a:rPr>
              <a:t>Sources of funds</a:t>
            </a:r>
          </a:p>
          <a:p>
            <a:pPr marL="609600" lvl="0" indent="-609600">
              <a:lnSpc>
                <a:spcPct val="90000"/>
              </a:lnSpc>
              <a:buClr>
                <a:prstClr val="black"/>
              </a:buClr>
              <a:buNone/>
            </a:pPr>
            <a:r>
              <a:rPr lang="en-US" altLang="x-none" sz="1100" dirty="0">
                <a:solidFill>
                  <a:prstClr val="black"/>
                </a:solidFill>
              </a:rPr>
              <a:t>		1</a:t>
            </a:r>
            <a:r>
              <a:rPr lang="en-US" altLang="x-none" sz="1100" baseline="30000" dirty="0">
                <a:solidFill>
                  <a:prstClr val="black"/>
                </a:solidFill>
              </a:rPr>
              <a:t>st</a:t>
            </a:r>
            <a:r>
              <a:rPr lang="en-US" altLang="x-none" sz="1100" dirty="0">
                <a:solidFill>
                  <a:prstClr val="black"/>
                </a:solidFill>
              </a:rPr>
              <a:t> Mortgage	          		$1,000,000</a:t>
            </a:r>
          </a:p>
          <a:p>
            <a:pPr marL="609600" lvl="0" indent="-609600">
              <a:lnSpc>
                <a:spcPct val="90000"/>
              </a:lnSpc>
              <a:buClr>
                <a:prstClr val="black"/>
              </a:buClr>
              <a:buNone/>
            </a:pPr>
            <a:r>
              <a:rPr lang="en-US" altLang="x-none" sz="1100" dirty="0">
                <a:solidFill>
                  <a:prstClr val="black"/>
                </a:solidFill>
              </a:rPr>
              <a:t>		2</a:t>
            </a:r>
            <a:r>
              <a:rPr lang="en-US" altLang="x-none" sz="1100" baseline="30000" dirty="0">
                <a:solidFill>
                  <a:prstClr val="black"/>
                </a:solidFill>
              </a:rPr>
              <a:t>nd</a:t>
            </a:r>
            <a:r>
              <a:rPr lang="en-US" altLang="x-none" sz="1100" dirty="0">
                <a:solidFill>
                  <a:prstClr val="black"/>
                </a:solidFill>
              </a:rPr>
              <a:t> Mortgage		  	$200,000</a:t>
            </a:r>
          </a:p>
          <a:p>
            <a:pPr marL="609600" lvl="0" indent="-609600">
              <a:lnSpc>
                <a:spcPct val="90000"/>
              </a:lnSpc>
              <a:buClr>
                <a:prstClr val="black"/>
              </a:buClr>
              <a:buNone/>
            </a:pPr>
            <a:r>
              <a:rPr lang="en-US" altLang="x-none" sz="1100" dirty="0">
                <a:solidFill>
                  <a:prstClr val="black"/>
                </a:solidFill>
              </a:rPr>
              <a:t>		Equity (savings)		 	 </a:t>
            </a:r>
            <a:r>
              <a:rPr lang="en-US" altLang="x-none" sz="1100" u="sng" dirty="0">
                <a:solidFill>
                  <a:prstClr val="black"/>
                </a:solidFill>
              </a:rPr>
              <a:t>$240,000</a:t>
            </a:r>
          </a:p>
          <a:p>
            <a:pPr marL="609600" lvl="0" indent="-609600">
              <a:lnSpc>
                <a:spcPct val="90000"/>
              </a:lnSpc>
              <a:buClr>
                <a:prstClr val="black"/>
              </a:buClr>
              <a:buNone/>
            </a:pPr>
            <a:r>
              <a:rPr lang="en-US" altLang="x-none" sz="1100" dirty="0">
                <a:solidFill>
                  <a:prstClr val="black"/>
                </a:solidFill>
              </a:rPr>
              <a:t>					</a:t>
            </a:r>
            <a:r>
              <a:rPr lang="en-US" altLang="x-none" sz="1100" b="1" dirty="0">
                <a:solidFill>
                  <a:prstClr val="black"/>
                </a:solidFill>
              </a:rPr>
              <a:t>  								</a:t>
            </a:r>
            <a:r>
              <a:rPr lang="en-US" altLang="x-none" sz="1100" b="1" dirty="0">
                <a:solidFill>
                  <a:prstClr val="black"/>
                </a:solidFill>
                <a:highlight>
                  <a:srgbClr val="00FF00"/>
                </a:highlight>
              </a:rPr>
              <a:t>$1,440,000</a:t>
            </a:r>
            <a:endParaRPr lang="en-US" altLang="x-none" sz="1100" dirty="0">
              <a:solidFill>
                <a:prstClr val="black"/>
              </a:solidFill>
              <a:highlight>
                <a:srgbClr val="00FF00"/>
              </a:highlight>
            </a:endParaRPr>
          </a:p>
          <a:p>
            <a:pPr marL="609600" indent="-609600" eaLnBrk="1" hangingPunct="1">
              <a:lnSpc>
                <a:spcPct val="90000"/>
              </a:lnSpc>
              <a:buClr>
                <a:schemeClr val="tx1"/>
              </a:buClr>
            </a:pPr>
            <a:r>
              <a:rPr lang="en-US" altLang="x-none" sz="1100" dirty="0"/>
              <a:t>Uses of funds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None/>
            </a:pPr>
            <a:r>
              <a:rPr lang="en-US" altLang="x-none" sz="1100" dirty="0">
                <a:ea typeface="ヒラギノ角ゴ Pro W3" charset="-128"/>
              </a:rPr>
              <a:t>	purchase price		 	$1,000,000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None/>
            </a:pPr>
            <a:r>
              <a:rPr lang="en-US" altLang="x-none" sz="1100" dirty="0">
                <a:ea typeface="ヒラギノ角ゴ Pro W3" charset="-128"/>
              </a:rPr>
              <a:t>	remodeling		 	$450,000  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None/>
            </a:pPr>
            <a:r>
              <a:rPr lang="en-US" altLang="x-none" sz="1100" dirty="0">
                <a:ea typeface="ヒラギノ角ゴ Pro W3" charset="-128"/>
              </a:rPr>
              <a:t>	carrying (6 mo.) </a:t>
            </a:r>
            <a:r>
              <a:rPr lang="en-US" altLang="x-none" sz="1100" dirty="0" err="1">
                <a:ea typeface="ヒラギノ角ゴ Pro W3" charset="-128"/>
              </a:rPr>
              <a:t>Opex</a:t>
            </a:r>
            <a:r>
              <a:rPr lang="en-US" altLang="x-none" sz="1100" dirty="0">
                <a:ea typeface="ヒラギノ角ゴ Pro W3" charset="-128"/>
              </a:rPr>
              <a:t>  		$11,323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None/>
            </a:pPr>
            <a:r>
              <a:rPr lang="en-US" altLang="x-none" sz="1100" dirty="0">
                <a:ea typeface="ヒラギノ角ゴ Pro W3" charset="-128"/>
              </a:rPr>
              <a:t>	lawyers	                    	  -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None/>
            </a:pPr>
            <a:r>
              <a:rPr lang="en-US" altLang="x-none" sz="1100" dirty="0">
                <a:ea typeface="ヒラギノ角ゴ Pro W3" charset="-128"/>
              </a:rPr>
              <a:t>	loan origination fee	 	 -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None/>
            </a:pPr>
            <a:r>
              <a:rPr lang="en-US" altLang="x-none" sz="1100" dirty="0">
                <a:ea typeface="ヒラギノ角ゴ Pro W3" charset="-128"/>
              </a:rPr>
              <a:t>	tax escrow 		   	</a:t>
            </a:r>
            <a:r>
              <a:rPr lang="en-US" altLang="x-none" sz="1100" u="sng" dirty="0">
                <a:ea typeface="ヒラギノ角ゴ Pro W3" charset="-128"/>
              </a:rPr>
              <a:t>$2,441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None/>
            </a:pPr>
            <a:r>
              <a:rPr lang="en-US" altLang="x-none" sz="1100" dirty="0">
                <a:ea typeface="ヒラギノ角ゴ Pro W3" charset="-128"/>
              </a:rPr>
              <a:t>	Total costs	            		</a:t>
            </a:r>
            <a:r>
              <a:rPr lang="en-US" altLang="x-none" sz="1100" b="1" dirty="0">
                <a:ea typeface="ヒラギノ角ゴ Pro W3" charset="-128"/>
              </a:rPr>
              <a:t>$1,483,763</a:t>
            </a:r>
            <a:endParaRPr lang="en-US" altLang="x-none" sz="1100" dirty="0">
              <a:ea typeface="ヒラギノ角ゴ Pro W3" charset="-128"/>
            </a:endParaRPr>
          </a:p>
          <a:p>
            <a:pPr marL="609600" indent="-609600" eaLnBrk="1" hangingPunct="1">
              <a:lnSpc>
                <a:spcPct val="90000"/>
              </a:lnSpc>
              <a:buClr>
                <a:schemeClr val="tx1"/>
              </a:buClr>
              <a:buFont typeface="Arial" charset="0"/>
              <a:buNone/>
            </a:pPr>
            <a:r>
              <a:rPr lang="en-US" altLang="x-none" sz="1100" dirty="0"/>
              <a:t>		</a:t>
            </a:r>
          </a:p>
          <a:p>
            <a:pPr marL="609600" indent="-609600" eaLnBrk="1" hangingPunct="1">
              <a:lnSpc>
                <a:spcPct val="90000"/>
              </a:lnSpc>
              <a:buClr>
                <a:schemeClr val="tx1"/>
              </a:buClr>
              <a:buFont typeface="Arial" charset="0"/>
              <a:buNone/>
            </a:pPr>
            <a:r>
              <a:rPr lang="en-US" altLang="x-none" sz="1100" dirty="0"/>
              <a:t>		Equity required	            	 	 $283,763</a:t>
            </a:r>
          </a:p>
          <a:p>
            <a:pPr marL="609600" indent="-609600" eaLnBrk="1" hangingPunct="1">
              <a:lnSpc>
                <a:spcPct val="90000"/>
              </a:lnSpc>
              <a:buClr>
                <a:schemeClr val="tx1"/>
              </a:buClr>
              <a:buFont typeface="Arial" charset="0"/>
              <a:buNone/>
            </a:pPr>
            <a:r>
              <a:rPr lang="en-US" altLang="x-none" sz="1100" dirty="0"/>
              <a:t>		Equity shortfall		</a:t>
            </a:r>
            <a:r>
              <a:rPr lang="en-US" altLang="x-none" sz="1100" b="1" dirty="0"/>
              <a:t>  	</a:t>
            </a:r>
            <a:r>
              <a:rPr lang="en-US" altLang="x-none" sz="1100" b="1" dirty="0">
                <a:highlight>
                  <a:srgbClr val="FF0000"/>
                </a:highlight>
              </a:rPr>
              <a:t>($43,763) </a:t>
            </a:r>
          </a:p>
          <a:p>
            <a:pPr marL="609600" indent="-609600" eaLnBrk="1" hangingPunct="1">
              <a:lnSpc>
                <a:spcPct val="90000"/>
              </a:lnSpc>
              <a:buClr>
                <a:schemeClr val="tx1"/>
              </a:buClr>
              <a:buFont typeface="Arial" charset="0"/>
              <a:buNone/>
            </a:pPr>
            <a:r>
              <a:rPr lang="en-US" altLang="x-none" sz="1100" b="1" dirty="0"/>
              <a:t>		 If everything goes right!!!!!</a:t>
            </a:r>
          </a:p>
          <a:p>
            <a:pPr marL="609600" indent="-609600" eaLnBrk="1" hangingPunct="1">
              <a:lnSpc>
                <a:spcPct val="90000"/>
              </a:lnSpc>
              <a:buClr>
                <a:schemeClr val="tx1"/>
              </a:buClr>
              <a:buFont typeface="Arial" charset="0"/>
              <a:buNone/>
            </a:pPr>
            <a:endParaRPr lang="en-US" altLang="x-none" sz="1100" b="1" dirty="0"/>
          </a:p>
          <a:p>
            <a:pPr marL="609600" indent="-609600" eaLnBrk="1" hangingPunct="1">
              <a:lnSpc>
                <a:spcPct val="90000"/>
              </a:lnSpc>
              <a:buClr>
                <a:schemeClr val="tx1"/>
              </a:buClr>
              <a:buFont typeface="Arial" charset="0"/>
              <a:buNone/>
            </a:pPr>
            <a:r>
              <a:rPr lang="en-US" altLang="x-none" sz="1100" b="1" dirty="0"/>
              <a:t>Note: 	approx. $16,000 shortfall even with the $1.5 Million loan due to the loan costs</a:t>
            </a:r>
          </a:p>
        </p:txBody>
      </p:sp>
    </p:spTree>
    <p:extLst>
      <p:ext uri="{BB962C8B-B14F-4D97-AF65-F5344CB8AC3E}">
        <p14:creationId xmlns:p14="http://schemas.microsoft.com/office/powerpoint/2010/main" val="41784483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721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x-none" sz="3200" dirty="0">
                <a:solidFill>
                  <a:schemeClr val="bg1"/>
                </a:solidFill>
              </a:rPr>
              <a:t>Edward’s Plan for Cash Shortfall of $43,763?</a:t>
            </a:r>
            <a:br>
              <a:rPr lang="en-US" altLang="x-none" sz="4100" dirty="0">
                <a:solidFill>
                  <a:schemeClr val="bg1"/>
                </a:solidFill>
              </a:rPr>
            </a:br>
            <a:endParaRPr lang="en-US" altLang="x-none" sz="4100" dirty="0">
              <a:solidFill>
                <a:schemeClr val="bg1"/>
              </a:solidFill>
            </a:endParaRPr>
          </a:p>
        </p:txBody>
      </p:sp>
      <p:sp>
        <p:nvSpPr>
          <p:cNvPr id="61443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609600" indent="-609600" eaLnBrk="1" hangingPunct="1">
              <a:lnSpc>
                <a:spcPct val="90000"/>
              </a:lnSpc>
            </a:pPr>
            <a:r>
              <a:rPr lang="en-US" altLang="x-none" sz="1700" dirty="0"/>
              <a:t>Reducing remodeling costs by doing it himself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altLang="x-none" sz="1700" dirty="0"/>
              <a:t>Reduce carrying costs by doing the work faster (?!!?)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NOT a pro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Has a full time job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Crew of one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altLang="x-none" sz="1700" dirty="0"/>
              <a:t>No reserves for capital uncertainties (roof, boiler, etc.)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altLang="x-none" sz="1700" dirty="0"/>
              <a:t>Scale issue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x-none" sz="1700" dirty="0">
                <a:ea typeface="ヒラギノ角ゴ Pro W3" charset="-128"/>
              </a:rPr>
              <a:t>with only four units, normal deviation from expected numbers cause large problems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altLang="x-none" sz="1700" dirty="0"/>
              <a:t>Unknowns</a:t>
            </a:r>
          </a:p>
          <a:p>
            <a:pPr marL="1009650" lvl="1" indent="-609600">
              <a:lnSpc>
                <a:spcPct val="90000"/>
              </a:lnSpc>
            </a:pPr>
            <a:r>
              <a:rPr lang="en-US" altLang="x-none" sz="1700" dirty="0"/>
              <a:t>RE taxes may also increase because of reassessment</a:t>
            </a:r>
          </a:p>
          <a:p>
            <a:pPr marL="1009650" lvl="1" indent="-609600">
              <a:lnSpc>
                <a:spcPct val="90000"/>
              </a:lnSpc>
            </a:pPr>
            <a:r>
              <a:rPr lang="en-US" altLang="x-none" sz="1700" dirty="0"/>
              <a:t>Landmarks</a:t>
            </a:r>
          </a:p>
        </p:txBody>
      </p:sp>
    </p:spTree>
    <p:extLst>
      <p:ext uri="{BB962C8B-B14F-4D97-AF65-F5344CB8AC3E}">
        <p14:creationId xmlns:p14="http://schemas.microsoft.com/office/powerpoint/2010/main" val="230997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1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1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1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1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1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1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1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1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1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1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1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1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1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1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1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1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1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1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1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" name="Freeform: Shape 137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x-none" sz="2800" b="1" dirty="0">
                <a:solidFill>
                  <a:schemeClr val="bg1"/>
                </a:solidFill>
              </a:rPr>
              <a:t>Qualitative Issues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590550" indent="-533400"/>
            <a:r>
              <a:rPr lang="en-US" altLang="x-none" sz="2100" dirty="0">
                <a:ea typeface="ヒラギノ角ゴ Pro W3" charset="-128"/>
              </a:rPr>
              <a:t>Time commitment at this stage in his career</a:t>
            </a:r>
          </a:p>
          <a:p>
            <a:pPr marL="1390650" lvl="2" indent="-533400"/>
            <a:r>
              <a:rPr lang="en-US" altLang="x-none" sz="1700" dirty="0">
                <a:ea typeface="ヒラギノ角ゴ Pro W3" charset="-128"/>
              </a:rPr>
              <a:t>Impact on job and personal life</a:t>
            </a:r>
          </a:p>
          <a:p>
            <a:pPr marL="590550" indent="-533400"/>
            <a:r>
              <a:rPr lang="en-US" altLang="x-none" sz="2100" dirty="0">
                <a:ea typeface="ヒラギノ角ゴ Pro W3" charset="-128"/>
              </a:rPr>
              <a:t>Limited financial resources</a:t>
            </a:r>
          </a:p>
          <a:p>
            <a:pPr marL="1390650" lvl="2" indent="-533400"/>
            <a:r>
              <a:rPr lang="en-US" altLang="x-none" sz="1700" dirty="0">
                <a:ea typeface="ヒラギノ角ゴ Pro W3" charset="-128"/>
              </a:rPr>
              <a:t>staying power if market softens, cost overruns, vacancies etc.</a:t>
            </a:r>
          </a:p>
          <a:p>
            <a:pPr marL="590550" indent="-533400"/>
            <a:r>
              <a:rPr lang="en-US" altLang="x-none" sz="2100" dirty="0">
                <a:ea typeface="ヒラギノ角ゴ Pro W3" charset="-128"/>
              </a:rPr>
              <a:t>Personal liability exposure</a:t>
            </a:r>
          </a:p>
          <a:p>
            <a:pPr marL="590550" indent="-533400"/>
            <a:r>
              <a:rPr lang="en-US" altLang="x-none" sz="2100" dirty="0">
                <a:ea typeface="ヒラギノ角ゴ Pro W3" charset="-128"/>
              </a:rPr>
              <a:t>Other personal considerations</a:t>
            </a:r>
          </a:p>
          <a:p>
            <a:pPr marL="1390650" lvl="2" indent="-533400"/>
            <a:r>
              <a:rPr lang="en-US" altLang="x-none" sz="1700" dirty="0">
                <a:ea typeface="ヒラギノ角ゴ Pro W3" charset="-128"/>
              </a:rPr>
              <a:t>Living in an investment</a:t>
            </a:r>
          </a:p>
          <a:p>
            <a:pPr marL="1390650" lvl="2" indent="-533400"/>
            <a:endParaRPr lang="en-US" altLang="x-none" sz="1700" dirty="0">
              <a:ea typeface="ヒラギノ角ゴ Pro W3" charset="-128"/>
            </a:endParaRPr>
          </a:p>
          <a:p>
            <a:pPr marL="990600" lvl="1" indent="-533400" eaLnBrk="1" hangingPunct="1"/>
            <a:endParaRPr lang="en-US" altLang="x-none" sz="1700" dirty="0">
              <a:ea typeface="ヒラギノ角ゴ Pro W3" charset="-128"/>
            </a:endParaRPr>
          </a:p>
          <a:p>
            <a:pPr marL="1390650" lvl="2" indent="-533400" eaLnBrk="1" hangingPunct="1"/>
            <a:endParaRPr lang="en-US" altLang="x-none" sz="1700" dirty="0">
              <a:ea typeface="ヒラギノ角ゴ Pro W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0897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3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3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3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3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3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3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Freeform: Shape 70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5820"/>
            <a:ext cx="4565396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845" name="Freeform: Shape 72">
            <a:extLst>
              <a:ext uri="{FF2B5EF4-FFF2-40B4-BE49-F238E27FC236}">
                <a16:creationId xmlns:a16="http://schemas.microsoft.com/office/drawing/2014/main" id="{268033CC-D08D-4609-83FF-2537764F4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5186" y="844868"/>
            <a:ext cx="6348814" cy="5167312"/>
          </a:xfrm>
          <a:custGeom>
            <a:avLst/>
            <a:gdLst>
              <a:gd name="connsiteX0" fmla="*/ 2612652 w 8465085"/>
              <a:gd name="connsiteY0" fmla="*/ 0 h 5167312"/>
              <a:gd name="connsiteX1" fmla="*/ 7243482 w 8465085"/>
              <a:gd name="connsiteY1" fmla="*/ 0 h 5167312"/>
              <a:gd name="connsiteX2" fmla="*/ 8465085 w 8465085"/>
              <a:gd name="connsiteY2" fmla="*/ 0 h 5167312"/>
              <a:gd name="connsiteX3" fmla="*/ 8465085 w 8465085"/>
              <a:gd name="connsiteY3" fmla="*/ 5167312 h 5167312"/>
              <a:gd name="connsiteX4" fmla="*/ 7243482 w 8465085"/>
              <a:gd name="connsiteY4" fmla="*/ 5167312 h 5167312"/>
              <a:gd name="connsiteX5" fmla="*/ 221324 w 8465085"/>
              <a:gd name="connsiteY5" fmla="*/ 5167312 h 5167312"/>
              <a:gd name="connsiteX6" fmla="*/ 2615203 w 8465085"/>
              <a:gd name="connsiteY6" fmla="*/ 952 h 5167312"/>
              <a:gd name="connsiteX7" fmla="*/ 2612652 w 8465085"/>
              <a:gd name="connsiteY7" fmla="*/ 952 h 5167312"/>
              <a:gd name="connsiteX8" fmla="*/ 0 w 8465085"/>
              <a:gd name="connsiteY8" fmla="*/ 0 h 5167312"/>
              <a:gd name="connsiteX9" fmla="*/ 2274554 w 8465085"/>
              <a:gd name="connsiteY9" fmla="*/ 0 h 5167312"/>
              <a:gd name="connsiteX10" fmla="*/ 2274554 w 8465085"/>
              <a:gd name="connsiteY10" fmla="*/ 952 h 5167312"/>
              <a:gd name="connsiteX11" fmla="*/ 0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2612652" y="0"/>
                </a:moveTo>
                <a:lnTo>
                  <a:pt x="7243482" y="0"/>
                </a:lnTo>
                <a:lnTo>
                  <a:pt x="8465085" y="0"/>
                </a:lnTo>
                <a:lnTo>
                  <a:pt x="8465085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2612652" y="952"/>
                </a:lnTo>
                <a:close/>
                <a:moveTo>
                  <a:pt x="0" y="0"/>
                </a:moveTo>
                <a:lnTo>
                  <a:pt x="2274554" y="0"/>
                </a:lnTo>
                <a:lnTo>
                  <a:pt x="2274554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BADA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49" y="1841614"/>
            <a:ext cx="2557131" cy="3173819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x-none" b="1">
                <a:solidFill>
                  <a:schemeClr val="bg1"/>
                </a:solidFill>
              </a:rPr>
              <a:t>Opinion of the deal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4572000" y="1137208"/>
            <a:ext cx="3943350" cy="4582632"/>
          </a:xfrm>
        </p:spPr>
        <p:txBody>
          <a:bodyPr anchor="ctr">
            <a:normAutofit/>
          </a:bodyPr>
          <a:lstStyle/>
          <a:p>
            <a:pPr marL="0" indent="0" eaLnBrk="1" hangingPunct="1">
              <a:buFont typeface="Arial" charset="0"/>
              <a:buNone/>
            </a:pPr>
            <a:endParaRPr lang="en-US" altLang="x-none" sz="1700" dirty="0"/>
          </a:p>
          <a:p>
            <a:pPr marL="0" indent="0"/>
            <a:r>
              <a:rPr lang="en-US" altLang="x-none" sz="2000" dirty="0"/>
              <a:t>  	</a:t>
            </a:r>
            <a:r>
              <a:rPr lang="en-US" altLang="x-none" sz="1800" dirty="0"/>
              <a:t>Project might be better for 	someone with more 	assets/cash</a:t>
            </a:r>
          </a:p>
          <a:p>
            <a:pPr marL="1009650" lvl="1" indent="-609600" eaLnBrk="1" hangingPunct="1"/>
            <a:r>
              <a:rPr lang="en-US" altLang="x-none" sz="1800" dirty="0">
                <a:ea typeface="ヒラギノ角ゴ Pro W3" charset="-128"/>
              </a:rPr>
              <a:t>Too little margin for error for first deal?</a:t>
            </a:r>
          </a:p>
          <a:p>
            <a:pPr marL="400050" lvl="1" indent="0" eaLnBrk="1" hangingPunct="1">
              <a:buNone/>
            </a:pPr>
            <a:endParaRPr lang="en-US" altLang="x-none" sz="1800" dirty="0">
              <a:ea typeface="ヒラギノ角ゴ Pro W3" charset="-128"/>
            </a:endParaRPr>
          </a:p>
          <a:p>
            <a:pPr marL="0" indent="0" eaLnBrk="1" hangingPunct="1"/>
            <a:r>
              <a:rPr lang="en-US" altLang="x-none" sz="1800" dirty="0"/>
              <a:t>  	If market stays strong, he may be 	fine, but risk/reward calculus 	suggests pass</a:t>
            </a:r>
            <a:endParaRPr lang="en-US" altLang="x-none" sz="1800" dirty="0">
              <a:ea typeface="ヒラギノ角ゴ Pro W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47789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38200" y="6248399"/>
            <a:ext cx="7467600" cy="3698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Standard Measure of Deal Value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239713"/>
            <a:ext cx="7467600" cy="36988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Internal Rate of Return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4BEAD24-7896-4EAF-9EBF-05B35DF6AB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607139"/>
              </p:ext>
            </p:extLst>
          </p:nvPr>
        </p:nvGraphicFramePr>
        <p:xfrm>
          <a:off x="1283515" y="931178"/>
          <a:ext cx="6409188" cy="5205322"/>
        </p:xfrm>
        <a:graphic>
          <a:graphicData uri="http://schemas.openxmlformats.org/drawingml/2006/table">
            <a:tbl>
              <a:tblPr/>
              <a:tblGrid>
                <a:gridCol w="1119234">
                  <a:extLst>
                    <a:ext uri="{9D8B030D-6E8A-4147-A177-3AD203B41FA5}">
                      <a16:colId xmlns:a16="http://schemas.microsoft.com/office/drawing/2014/main" val="3843930645"/>
                    </a:ext>
                  </a:extLst>
                </a:gridCol>
                <a:gridCol w="810498">
                  <a:extLst>
                    <a:ext uri="{9D8B030D-6E8A-4147-A177-3AD203B41FA5}">
                      <a16:colId xmlns:a16="http://schemas.microsoft.com/office/drawing/2014/main" val="3046273979"/>
                    </a:ext>
                  </a:extLst>
                </a:gridCol>
                <a:gridCol w="636821">
                  <a:extLst>
                    <a:ext uri="{9D8B030D-6E8A-4147-A177-3AD203B41FA5}">
                      <a16:colId xmlns:a16="http://schemas.microsoft.com/office/drawing/2014/main" val="4171375620"/>
                    </a:ext>
                  </a:extLst>
                </a:gridCol>
                <a:gridCol w="658530">
                  <a:extLst>
                    <a:ext uri="{9D8B030D-6E8A-4147-A177-3AD203B41FA5}">
                      <a16:colId xmlns:a16="http://schemas.microsoft.com/office/drawing/2014/main" val="4185755676"/>
                    </a:ext>
                  </a:extLst>
                </a:gridCol>
                <a:gridCol w="636821">
                  <a:extLst>
                    <a:ext uri="{9D8B030D-6E8A-4147-A177-3AD203B41FA5}">
                      <a16:colId xmlns:a16="http://schemas.microsoft.com/office/drawing/2014/main" val="1178978846"/>
                    </a:ext>
                  </a:extLst>
                </a:gridCol>
                <a:gridCol w="636821">
                  <a:extLst>
                    <a:ext uri="{9D8B030D-6E8A-4147-A177-3AD203B41FA5}">
                      <a16:colId xmlns:a16="http://schemas.microsoft.com/office/drawing/2014/main" val="1935344217"/>
                    </a:ext>
                  </a:extLst>
                </a:gridCol>
                <a:gridCol w="636821">
                  <a:extLst>
                    <a:ext uri="{9D8B030D-6E8A-4147-A177-3AD203B41FA5}">
                      <a16:colId xmlns:a16="http://schemas.microsoft.com/office/drawing/2014/main" val="3219731191"/>
                    </a:ext>
                  </a:extLst>
                </a:gridCol>
                <a:gridCol w="636821">
                  <a:extLst>
                    <a:ext uri="{9D8B030D-6E8A-4147-A177-3AD203B41FA5}">
                      <a16:colId xmlns:a16="http://schemas.microsoft.com/office/drawing/2014/main" val="972496016"/>
                    </a:ext>
                  </a:extLst>
                </a:gridCol>
                <a:gridCol w="636821">
                  <a:extLst>
                    <a:ext uri="{9D8B030D-6E8A-4147-A177-3AD203B41FA5}">
                      <a16:colId xmlns:a16="http://schemas.microsoft.com/office/drawing/2014/main" val="3340562011"/>
                    </a:ext>
                  </a:extLst>
                </a:gridCol>
              </a:tblGrid>
              <a:tr h="335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3311166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804891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Sources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Uses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4718381"/>
                  </a:ext>
                </a:extLst>
              </a:tr>
              <a:tr h="17939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Debt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$650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solidFill>
                            <a:srgbClr val="305496"/>
                          </a:solidFill>
                          <a:effectLst/>
                          <a:latin typeface="Calibri" panose="020F0502020204030204" pitchFamily="34" charset="0"/>
                        </a:rPr>
                        <a:t>$650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9044292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solidFill>
                            <a:srgbClr val="305496"/>
                          </a:solidFill>
                          <a:effectLst/>
                          <a:latin typeface="Calibri" panose="020F0502020204030204" pitchFamily="34" charset="0"/>
                        </a:rPr>
                        <a:t>$350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Closing Costs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1829965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CapEx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$250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9831235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Sources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$1,000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Uses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$1,000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656559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5202235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1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2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3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4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5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4798214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2042475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305496"/>
                          </a:solidFill>
                          <a:effectLst/>
                          <a:latin typeface="Calibri" panose="020F0502020204030204" pitchFamily="34" charset="0"/>
                        </a:rPr>
                        <a:t>Rental Income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$105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$115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$120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4584003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305496"/>
                          </a:solidFill>
                          <a:effectLst/>
                          <a:latin typeface="Calibri" panose="020F0502020204030204" pitchFamily="34" charset="0"/>
                        </a:rPr>
                        <a:t>Opex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($35)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($37)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($39)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($41)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($43)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6905085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NOI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$65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$68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$71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$74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$77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0925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5575720"/>
                  </a:ext>
                </a:extLst>
              </a:tr>
              <a:tr h="167531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Debt Service (6% IO)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($39)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($39)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($39)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($39)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($39)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2565570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CapEx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($250)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6351883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429818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CFAF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($224)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$29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$32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$35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$38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9725191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0088055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Exit Cap Rate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7.00%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537307"/>
                  </a:ext>
                </a:extLst>
              </a:tr>
              <a:tr h="167531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Sales Proceeds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$1,100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7105411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Debt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($650)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7254543"/>
                  </a:ext>
                </a:extLst>
              </a:tr>
              <a:tr h="167531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Closing Costs (4.0%)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($44)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9536960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 Proceeds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$406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3529539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Net Income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($224)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$29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$32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$35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$444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$406+ $38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142901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2952615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0</a:t>
                      </a:r>
                    </a:p>
                  </a:txBody>
                  <a:tcPr marL="6952" marR="6952" marT="69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1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2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3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4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 5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9377796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IRR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13.88%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(100)</a:t>
                      </a:r>
                    </a:p>
                  </a:txBody>
                  <a:tcPr marL="6952" marR="6952" marT="69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($224)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$29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$32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$35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$444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8875116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Proceeds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$540 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5854377"/>
                  </a:ext>
                </a:extLst>
              </a:tr>
              <a:tr h="1675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Profit Multiple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1.54</a:t>
                      </a: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2" marR="6952" marT="695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2147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182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anose="020B0600070205080204" pitchFamily="34" charset="-128"/>
              </a:rPr>
              <a:t>IRR Workshop Example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ea typeface="ＭＳ Ｐゴシック" panose="020B0600070205080204" pitchFamily="34" charset="-128"/>
              </a:rPr>
              <a:t>A property is purchased for </a:t>
            </a:r>
            <a:r>
              <a:rPr lang="en-US" sz="1800" b="1" dirty="0">
                <a:ea typeface="ＭＳ Ｐゴシック" panose="020B0600070205080204" pitchFamily="34" charset="-128"/>
              </a:rPr>
              <a:t>$3,500,000</a:t>
            </a:r>
            <a:r>
              <a:rPr lang="en-US" sz="1800" dirty="0">
                <a:ea typeface="ＭＳ Ｐゴシック" panose="020B0600070205080204" pitchFamily="34" charset="-128"/>
              </a:rPr>
              <a:t> (assume this is the “all-in” cost with closing costs, legal fees, </a:t>
            </a:r>
            <a:r>
              <a:rPr lang="en-US" sz="1800" dirty="0" err="1">
                <a:ea typeface="ＭＳ Ｐゴシック" panose="020B0600070205080204" pitchFamily="34" charset="-128"/>
              </a:rPr>
              <a:t>etc</a:t>
            </a:r>
            <a:r>
              <a:rPr lang="en-US" sz="1800" dirty="0">
                <a:ea typeface="ＭＳ Ｐゴシック" panose="020B0600070205080204" pitchFamily="34" charset="-128"/>
              </a:rPr>
              <a:t>).</a:t>
            </a:r>
          </a:p>
          <a:p>
            <a:r>
              <a:rPr lang="en-US" sz="1800" dirty="0">
                <a:ea typeface="ＭＳ Ｐゴシック" panose="020B0600070205080204" pitchFamily="34" charset="-128"/>
              </a:rPr>
              <a:t>The Project Sources are </a:t>
            </a:r>
            <a:r>
              <a:rPr lang="en-US" sz="1800" b="1" dirty="0">
                <a:ea typeface="ＭＳ Ｐゴシック" panose="020B0600070205080204" pitchFamily="34" charset="-128"/>
              </a:rPr>
              <a:t>$2,500,000 </a:t>
            </a:r>
            <a:r>
              <a:rPr lang="en-US" sz="1800" dirty="0">
                <a:ea typeface="ＭＳ Ｐゴシック" panose="020B0600070205080204" pitchFamily="34" charset="-128"/>
              </a:rPr>
              <a:t>in debt and </a:t>
            </a:r>
            <a:r>
              <a:rPr lang="en-US" sz="1800" b="1" dirty="0">
                <a:ea typeface="ＭＳ Ｐゴシック" panose="020B0600070205080204" pitchFamily="34" charset="-128"/>
              </a:rPr>
              <a:t>$1,000,000 </a:t>
            </a:r>
            <a:r>
              <a:rPr lang="en-US" sz="1800" dirty="0">
                <a:ea typeface="ＭＳ Ｐゴシック" panose="020B0600070205080204" pitchFamily="34" charset="-128"/>
              </a:rPr>
              <a:t>in equity.</a:t>
            </a:r>
          </a:p>
          <a:p>
            <a:r>
              <a:rPr lang="en-US" sz="1800" dirty="0">
                <a:ea typeface="ＭＳ Ｐゴシック" panose="020B0600070205080204" pitchFamily="34" charset="-128"/>
              </a:rPr>
              <a:t>Your Pro Forma projects a sale price at the end of Year 5 based on an Exit Cap Rate of 7%. Assume sales closing costs of 4% of the gross sale price</a:t>
            </a:r>
          </a:p>
          <a:p>
            <a:r>
              <a:rPr lang="en-US" sz="1800" dirty="0">
                <a:ea typeface="ＭＳ Ｐゴシック" panose="020B0600070205080204" pitchFamily="34" charset="-128"/>
              </a:rPr>
              <a:t>For the 5 years, assume project gross income will be (000):</a:t>
            </a:r>
          </a:p>
          <a:p>
            <a:pPr marL="342900" lvl="1" indent="0">
              <a:buNone/>
            </a:pPr>
            <a:r>
              <a:rPr lang="en-US" sz="1800" dirty="0">
                <a:ea typeface="ＭＳ Ｐゴシック" panose="020B0600070205080204" pitchFamily="34" charset="-128"/>
              </a:rPr>
              <a:t>$500, $550, $600, $650, $725</a:t>
            </a:r>
          </a:p>
          <a:p>
            <a:r>
              <a:rPr lang="en-US" sz="1800" dirty="0">
                <a:ea typeface="ＭＳ Ｐゴシック" panose="020B0600070205080204" pitchFamily="34" charset="-128"/>
              </a:rPr>
              <a:t>Assume operating expenses are (000):</a:t>
            </a:r>
          </a:p>
          <a:p>
            <a:pPr marL="342900" lvl="1" indent="0">
              <a:buNone/>
            </a:pPr>
            <a:r>
              <a:rPr lang="en-US" sz="1800" dirty="0">
                <a:ea typeface="ＭＳ Ｐゴシック" panose="020B0600070205080204" pitchFamily="34" charset="-128"/>
              </a:rPr>
              <a:t>$300, $325, $350, $375, $400</a:t>
            </a:r>
          </a:p>
          <a:p>
            <a:r>
              <a:rPr lang="en-US" sz="1800" dirty="0">
                <a:ea typeface="ＭＳ Ｐゴシック" panose="020B0600070205080204" pitchFamily="34" charset="-128"/>
              </a:rPr>
              <a:t>The $2,500,000 loan has an interest rate of 5.5% per year and 30 year amortization</a:t>
            </a:r>
          </a:p>
          <a:p>
            <a:r>
              <a:rPr lang="en-US" sz="1800" b="1" dirty="0">
                <a:ea typeface="ＭＳ Ｐゴシック" panose="020B0600070205080204" pitchFamily="34" charset="-128"/>
              </a:rPr>
              <a:t>Calculate NOI, Debt service, CFAF, Year 5 Sale Price and Net Sales Proceeds and then the IRR for the Deal</a:t>
            </a:r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557213" indent="-214313">
              <a:spcBef>
                <a:spcPct val="20000"/>
              </a:spcBef>
              <a:buChar char="–"/>
              <a:defRPr sz="2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857250" indent="-171450">
              <a:spcBef>
                <a:spcPct val="20000"/>
              </a:spcBef>
              <a:buChar char="•"/>
              <a:defRPr sz="1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200150" indent="-17145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1543050" indent="-17145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18859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2288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25717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29146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B0D699-2F14-4826-965C-31ADB72FA6FD}" type="slidenum"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615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Title 1"/>
          <p:cNvSpPr>
            <a:spLocks noGrp="1"/>
          </p:cNvSpPr>
          <p:nvPr>
            <p:ph type="title"/>
          </p:nvPr>
        </p:nvSpPr>
        <p:spPr>
          <a:xfrm>
            <a:off x="464574" y="1131094"/>
            <a:ext cx="8050776" cy="824911"/>
          </a:xfrm>
        </p:spPr>
        <p:txBody>
          <a:bodyPr>
            <a:normAutofit fontScale="90000"/>
          </a:bodyPr>
          <a:lstStyle/>
          <a:p>
            <a:r>
              <a:rPr lang="en-US" altLang="x-none" dirty="0">
                <a:ea typeface="MS PGothic" charset="-128"/>
                <a:cs typeface="ＭＳ Ｐゴシック" charset="-128"/>
              </a:rPr>
              <a:t>Calculating Debt Service - PMT (Excel)</a:t>
            </a:r>
          </a:p>
        </p:txBody>
      </p:sp>
      <p:sp>
        <p:nvSpPr>
          <p:cNvPr id="86018" name="Content Placeholder 2"/>
          <p:cNvSpPr>
            <a:spLocks noGrp="1"/>
          </p:cNvSpPr>
          <p:nvPr>
            <p:ph idx="1"/>
          </p:nvPr>
        </p:nvSpPr>
        <p:spPr>
          <a:xfrm>
            <a:off x="1485900" y="2057400"/>
            <a:ext cx="6172200" cy="3600450"/>
          </a:xfrm>
        </p:spPr>
        <p:txBody>
          <a:bodyPr>
            <a:normAutofit fontScale="70000" lnSpcReduction="20000"/>
          </a:bodyPr>
          <a:lstStyle/>
          <a:p>
            <a:r>
              <a:rPr lang="en-US" altLang="x-none" sz="2300" dirty="0">
                <a:ea typeface="MS PGothic" charset="-128"/>
                <a:cs typeface="ＭＳ Ｐゴシック" charset="-128"/>
              </a:rPr>
              <a:t>To calculate the monthly constant (principal and interest)</a:t>
            </a:r>
          </a:p>
          <a:p>
            <a:r>
              <a:rPr lang="en-US" altLang="x-none" sz="2300" dirty="0">
                <a:ea typeface="MS PGothic" charset="-128"/>
                <a:cs typeface="ＭＳ Ｐゴシック" charset="-128"/>
              </a:rPr>
              <a:t>Use Excel </a:t>
            </a:r>
            <a:r>
              <a:rPr lang="en-US" altLang="x-none" sz="2300" dirty="0" err="1">
                <a:ea typeface="MS PGothic" charset="-128"/>
                <a:cs typeface="ＭＳ Ｐゴシック" charset="-128"/>
              </a:rPr>
              <a:t>Fn</a:t>
            </a:r>
            <a:r>
              <a:rPr lang="en-US" altLang="x-none" sz="2300" dirty="0">
                <a:ea typeface="MS PGothic" charset="-128"/>
                <a:cs typeface="ＭＳ Ｐゴシック" charset="-128"/>
              </a:rPr>
              <a:t>:	</a:t>
            </a:r>
            <a:r>
              <a:rPr lang="en-US" altLang="x-none" sz="2300" b="1" dirty="0">
                <a:ea typeface="MS PGothic" charset="-128"/>
                <a:cs typeface="ＭＳ Ｐゴシック" charset="-128"/>
              </a:rPr>
              <a:t>PMT</a:t>
            </a:r>
          </a:p>
          <a:p>
            <a:r>
              <a:rPr lang="en-US" altLang="x-none" sz="2300" dirty="0">
                <a:ea typeface="MS PGothic" charset="-128"/>
                <a:cs typeface="ＭＳ Ｐゴシック" charset="-128"/>
              </a:rPr>
              <a:t>Inputs</a:t>
            </a:r>
          </a:p>
          <a:p>
            <a:pPr lvl="1"/>
            <a:r>
              <a:rPr lang="en-US" altLang="x-none" dirty="0">
                <a:ea typeface="MS PGothic" charset="-128"/>
              </a:rPr>
              <a:t>Rate	(interest rate / number of payments per year)</a:t>
            </a:r>
          </a:p>
          <a:p>
            <a:pPr lvl="1"/>
            <a:r>
              <a:rPr lang="en-US" altLang="x-none" dirty="0" err="1">
                <a:ea typeface="MS PGothic" charset="-128"/>
              </a:rPr>
              <a:t>Nper</a:t>
            </a:r>
            <a:r>
              <a:rPr lang="en-US" altLang="x-none" dirty="0">
                <a:ea typeface="MS PGothic" charset="-128"/>
              </a:rPr>
              <a:t>	(number of periods; for 30 years, use 360)</a:t>
            </a:r>
          </a:p>
          <a:p>
            <a:pPr lvl="1"/>
            <a:r>
              <a:rPr lang="en-US" altLang="x-none" dirty="0">
                <a:ea typeface="MS PGothic" charset="-128"/>
              </a:rPr>
              <a:t>PV	(present value; full amount of loan)</a:t>
            </a:r>
          </a:p>
          <a:p>
            <a:pPr lvl="1"/>
            <a:r>
              <a:rPr lang="en-US" altLang="x-none" dirty="0">
                <a:ea typeface="MS PGothic" charset="-128"/>
              </a:rPr>
              <a:t>FV	(Future value; if self-amortizing, use 0)</a:t>
            </a:r>
          </a:p>
          <a:p>
            <a:pPr lvl="1"/>
            <a:r>
              <a:rPr lang="en-US" altLang="x-none" dirty="0">
                <a:ea typeface="MS PGothic" charset="-128"/>
              </a:rPr>
              <a:t>Type	(1 or 0; if paid at end of each period, use 0)</a:t>
            </a:r>
          </a:p>
          <a:p>
            <a:r>
              <a:rPr lang="en-US" altLang="x-none" dirty="0">
                <a:ea typeface="MS PGothic" charset="-128"/>
                <a:cs typeface="ＭＳ Ｐゴシック" charset="-128"/>
              </a:rPr>
              <a:t>Example:	(.08/12, 360, 1200000, 0, 0)</a:t>
            </a:r>
          </a:p>
        </p:txBody>
      </p:sp>
      <p:sp>
        <p:nvSpPr>
          <p:cNvPr id="86019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MS PGothic" charset="-128"/>
                <a:cs typeface="ＭＳ Ｐゴシック" charset="-128"/>
              </a:defRPr>
            </a:lvl1pPr>
            <a:lvl2pPr marL="557213" indent="-214313">
              <a:spcBef>
                <a:spcPct val="20000"/>
              </a:spcBef>
              <a:buChar char="–"/>
              <a:defRPr sz="21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857250" indent="-171450">
              <a:spcBef>
                <a:spcPct val="20000"/>
              </a:spcBef>
              <a:buChar char="•"/>
              <a:defRPr sz="18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200150" indent="-17145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1543050" indent="-17145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18859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2288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25717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29146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142385-401D-2E4B-919B-005C98E0F052}" type="slidenum">
              <a:rPr kumimoji="0" lang="en-US" altLang="x-none" sz="10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MS PGothic" charset="-128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x-none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1437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91952" y="6207966"/>
            <a:ext cx="5518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x-non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MS PGothic" charset="-128"/>
                <a:cs typeface="ＭＳ Ｐゴシック" charset="-128"/>
              </a:rPr>
              <a:t>Result: $14,195 per month or or annually $170,340 annually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329399C-DCA4-4195-8BFF-BD4A153715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2817160"/>
              </p:ext>
            </p:extLst>
          </p:nvPr>
        </p:nvGraphicFramePr>
        <p:xfrm>
          <a:off x="528639" y="895350"/>
          <a:ext cx="8309460" cy="520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7" name="Worksheet" r:id="rId3" imgW="8086747" imgH="5067164" progId="Excel.Sheet.12">
                  <p:embed/>
                </p:oleObj>
              </mc:Choice>
              <mc:Fallback>
                <p:oleObj name="Worksheet" r:id="rId3" imgW="8086747" imgH="506716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8639" y="895350"/>
                        <a:ext cx="8309460" cy="520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9367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7EB9F-5639-4CE0-9C08-EACFC5C71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Note reduced loan balance in Year 5 due to amortization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42123-A86B-438E-9B57-908C7D7E0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“forced savings” that you get back at sale as additional equity</a:t>
            </a:r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3C6609D-2C2E-4545-9047-3AC7254E89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430842"/>
              </p:ext>
            </p:extLst>
          </p:nvPr>
        </p:nvGraphicFramePr>
        <p:xfrm>
          <a:off x="796116" y="2962275"/>
          <a:ext cx="8086725" cy="229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" name="Worksheet" r:id="rId3" imgW="8086747" imgH="2295389" progId="Excel.Sheet.12">
                  <p:embed/>
                </p:oleObj>
              </mc:Choice>
              <mc:Fallback>
                <p:oleObj name="Worksheet" r:id="rId3" imgW="8086747" imgH="229538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6116" y="2962275"/>
                        <a:ext cx="8086725" cy="229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0979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3026</Words>
  <Application>Microsoft Office PowerPoint</Application>
  <PresentationFormat>On-screen Show (4:3)</PresentationFormat>
  <Paragraphs>513</Paragraphs>
  <Slides>45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4" baseType="lpstr">
      <vt:lpstr>ＭＳ Ｐゴシック</vt:lpstr>
      <vt:lpstr>Arial</vt:lpstr>
      <vt:lpstr>Calibri</vt:lpstr>
      <vt:lpstr>Calibri Light</vt:lpstr>
      <vt:lpstr>Office Theme</vt:lpstr>
      <vt:lpstr>2_Office Theme</vt:lpstr>
      <vt:lpstr>3_Office Theme</vt:lpstr>
      <vt:lpstr>Microsoft Excel Worksheet</vt:lpstr>
      <vt:lpstr>Worksheet</vt:lpstr>
      <vt:lpstr>Real Estate Development and Entrepreneurship  Professor Ben Atkins  </vt:lpstr>
      <vt:lpstr>For Next Week</vt:lpstr>
      <vt:lpstr>IRR (Internal Rate of Return)</vt:lpstr>
      <vt:lpstr>Key IRR Concepts</vt:lpstr>
      <vt:lpstr>PowerPoint Presentation</vt:lpstr>
      <vt:lpstr>IRR Workshop Example</vt:lpstr>
      <vt:lpstr>Calculating Debt Service - PMT (Excel)</vt:lpstr>
      <vt:lpstr>PowerPoint Presentation</vt:lpstr>
      <vt:lpstr>Note reduced loan balance in Year 5 due to amortization</vt:lpstr>
      <vt:lpstr>IRR calculation</vt:lpstr>
      <vt:lpstr>IRR calculation</vt:lpstr>
      <vt:lpstr>PowerPoint Presentation</vt:lpstr>
      <vt:lpstr>Mortgages</vt:lpstr>
      <vt:lpstr>Why do we Mortgage our Properties?</vt:lpstr>
      <vt:lpstr>Positive Leverage</vt:lpstr>
      <vt:lpstr>Negative Leverage</vt:lpstr>
      <vt:lpstr>Negative Leverage (cont.)</vt:lpstr>
      <vt:lpstr>How much debt?</vt:lpstr>
      <vt:lpstr>Two Examples- $1 Million in Equity</vt:lpstr>
      <vt:lpstr>How do we source mortgages?</vt:lpstr>
      <vt:lpstr>Some Key Mortgage Terms</vt:lpstr>
      <vt:lpstr>Key Mortgage Terms (CONT.)</vt:lpstr>
      <vt:lpstr>Key Mortgage Terms (CONT.)</vt:lpstr>
      <vt:lpstr>Example 1 – Cash Flow Property</vt:lpstr>
      <vt:lpstr>Example #1 Answers</vt:lpstr>
      <vt:lpstr>Example # 2 – Construction Project</vt:lpstr>
      <vt:lpstr>Example #2 Answers</vt:lpstr>
      <vt:lpstr>Sources and Uses Table </vt:lpstr>
      <vt:lpstr>Zoning and FAR</vt:lpstr>
      <vt:lpstr>Three Main Zoning Classifications</vt:lpstr>
      <vt:lpstr>Overlays</vt:lpstr>
      <vt:lpstr>PowerPoint Presentation</vt:lpstr>
      <vt:lpstr>Things to Note</vt:lpstr>
      <vt:lpstr>Pinckney Street Case</vt:lpstr>
      <vt:lpstr>Why is Edward doing this deal?</vt:lpstr>
      <vt:lpstr>Evaluation of the Property</vt:lpstr>
      <vt:lpstr>Evaluation the property</vt:lpstr>
      <vt:lpstr>Evaluation of the property</vt:lpstr>
      <vt:lpstr>Quantitative Considerations </vt:lpstr>
      <vt:lpstr>Quantitative Considerations</vt:lpstr>
      <vt:lpstr>The Set-up</vt:lpstr>
      <vt:lpstr>Financial Analysis </vt:lpstr>
      <vt:lpstr>Edward’s Plan for Cash Shortfall of $43,763? </vt:lpstr>
      <vt:lpstr>Qualitative Issues</vt:lpstr>
      <vt:lpstr>Opinion of the deal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Development and Entrepreneurship  Professor Ben Atkins</dc:title>
  <dc:creator>Ben Atkins</dc:creator>
  <cp:lastModifiedBy>Ben Atkins</cp:lastModifiedBy>
  <cp:revision>13</cp:revision>
  <dcterms:created xsi:type="dcterms:W3CDTF">2020-02-25T17:26:49Z</dcterms:created>
  <dcterms:modified xsi:type="dcterms:W3CDTF">2020-09-30T20:37:25Z</dcterms:modified>
</cp:coreProperties>
</file>